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73" r:id="rId5"/>
    <p:sldId id="310" r:id="rId6"/>
    <p:sldId id="318" r:id="rId7"/>
    <p:sldId id="281" r:id="rId8"/>
    <p:sldId id="282" r:id="rId9"/>
    <p:sldId id="320" r:id="rId10"/>
    <p:sldId id="284" r:id="rId11"/>
    <p:sldId id="285" r:id="rId12"/>
    <p:sldId id="286" r:id="rId13"/>
    <p:sldId id="287" r:id="rId14"/>
    <p:sldId id="317" r:id="rId15"/>
    <p:sldId id="329" r:id="rId16"/>
    <p:sldId id="288" r:id="rId17"/>
    <p:sldId id="348" r:id="rId18"/>
    <p:sldId id="313" r:id="rId19"/>
    <p:sldId id="307" r:id="rId20"/>
    <p:sldId id="340" r:id="rId21"/>
    <p:sldId id="341" r:id="rId22"/>
    <p:sldId id="294" r:id="rId23"/>
    <p:sldId id="314" r:id="rId24"/>
    <p:sldId id="296" r:id="rId25"/>
    <p:sldId id="321" r:id="rId26"/>
    <p:sldId id="328" r:id="rId27"/>
    <p:sldId id="298" r:id="rId28"/>
    <p:sldId id="315" r:id="rId29"/>
    <p:sldId id="299" r:id="rId30"/>
    <p:sldId id="305" r:id="rId31"/>
    <p:sldId id="342" r:id="rId32"/>
    <p:sldId id="322" r:id="rId33"/>
    <p:sldId id="312" r:id="rId34"/>
    <p:sldId id="283" r:id="rId35"/>
    <p:sldId id="323" r:id="rId36"/>
    <p:sldId id="324" r:id="rId37"/>
    <p:sldId id="334" r:id="rId38"/>
    <p:sldId id="325" r:id="rId39"/>
    <p:sldId id="335" r:id="rId40"/>
    <p:sldId id="327" r:id="rId41"/>
    <p:sldId id="330" r:id="rId42"/>
    <p:sldId id="349" r:id="rId43"/>
    <p:sldId id="331" r:id="rId44"/>
    <p:sldId id="350" r:id="rId45"/>
    <p:sldId id="332" r:id="rId46"/>
    <p:sldId id="333" r:id="rId47"/>
    <p:sldId id="336" r:id="rId48"/>
    <p:sldId id="337" r:id="rId49"/>
    <p:sldId id="339" r:id="rId50"/>
    <p:sldId id="338" r:id="rId51"/>
    <p:sldId id="306" r:id="rId52"/>
    <p:sldId id="347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18F7A-D986-4430-A92D-51C8303F2575}" v="4" dt="2022-08-09T13:46:25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3372" autoAdjust="0"/>
  </p:normalViewPr>
  <p:slideViewPr>
    <p:cSldViewPr snapToGrid="0">
      <p:cViewPr varScale="1">
        <p:scale>
          <a:sx n="70" d="100"/>
          <a:sy n="70" d="100"/>
        </p:scale>
        <p:origin x="171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899EEC-F456-42FC-B8AC-11CA9757B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BFE6F-6759-4FDC-8B04-A064142639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34D6A-FC00-4A78-B631-AB20A5927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CDCDE-69B9-4B84-A56A-EAAAB77CC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49872E-E084-4DB3-BEC4-CF8611540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450AC5-0A38-4189-BAB6-3E694A8356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F2185-B5FF-48F2-A354-E791AAF974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5B9EFE-DF84-4C44-A469-CCCCE3FB2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66EE27-62D1-4915-8041-92116DD27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D7433-B0FA-4EB8-9BC2-C7D0489E45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3A10F-7C3F-498A-A8F7-388921631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F8DA25-5718-423A-9D87-22C5FDB66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0A0AC7B-0E4E-4CEF-94FF-D8246EB48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17831E6-BE35-4387-9AB8-F06C9A20BE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4C7F4AF4-2DEC-4948-BD8E-0CF5EE26F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AD3BDA9B-5CC7-4724-BF17-17484E649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70D1E8-B8BC-4299-A115-254C5AAF457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4E3F349-CD9E-4DE4-B04C-48F1E2A76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2F4525D1-DDC2-496E-88AA-D2F714F42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51DB959-263D-4BE6-BDB3-444597010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3619D-D091-4A26-8E1C-D08AFD1FE30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5" name="Date Placeholder 1">
            <a:extLst>
              <a:ext uri="{FF2B5EF4-FFF2-40B4-BE49-F238E27FC236}">
                <a16:creationId xmlns:a16="http://schemas.microsoft.com/office/drawing/2014/main" id="{8BCE2F65-D62F-47E6-B0FE-A0C58E763F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5A80EFE-27DC-4334-8093-59B8B76D6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187761A-2900-4F7A-A080-07BC777C6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46CA882C-0144-4AF4-92E5-F8F2D20F0E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C5A34BD4-7523-414B-95A0-90FBBD691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723025-F77E-4F2B-8D52-AE319588DFB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ED957FC-8202-4FD3-92CB-A8BF43CB7B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4C8AA30-8F4C-4D5F-AB4C-0CD54BC54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342D5F74-E9B5-4EDE-8442-C5FB3B0C3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AF0CEA5F-6D06-4EB1-95E0-B23393541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BA6D28-4AE0-45B5-9CF4-B3BD95532611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E245EAB-EA20-45F1-836A-BD255FBB6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AC57700-6816-4348-A803-77A2CC5E4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0DE5A754-E0C7-404B-8B7B-86C25E80E9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E11C5F84-A9B2-46D1-8181-D7E33B0C5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93241C-8552-44F1-B2A0-76F03BC8CEAA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F1B4A61-DDBE-463C-85F3-741BE62EFF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8EEB59A-8E2A-4D86-A07A-D36977066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EF9CA197-AE94-4745-B6DB-3C65D407D6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5D356081-9678-46A2-8EA5-89D5C1AD6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38E6B0-93E4-4B63-80B0-D5BE34BF48E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76B61DE-00AE-4B41-B803-40CDE77F1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E9AE39D-A1D9-4980-B167-FC3E50A42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17E45AA3-FCCA-46D4-8DD4-06732F0B8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8ADF2ED7-99DA-48C9-B72D-921E8B7F9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5CDB08-8988-4C7D-B1F4-645EFAB968BD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05005A6-AE05-4D7F-ACBB-DE33CB1033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1AA51BA-6D51-45E4-8805-93069D466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062C93B9-7BC1-4A64-94DA-972CA7025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09986D-DCB5-4493-9F8B-8B2BDCCF298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33" name="Date Placeholder 1">
            <a:extLst>
              <a:ext uri="{FF2B5EF4-FFF2-40B4-BE49-F238E27FC236}">
                <a16:creationId xmlns:a16="http://schemas.microsoft.com/office/drawing/2014/main" id="{3FF9F7A9-ABB7-4190-AA8D-9E2D6EF0AB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4555363-219E-4EC4-8A48-AA53F7B8C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E9FB71F0-B6BF-4FCE-97F3-1B243FFF5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763B2BBB-BC60-409F-A605-6F8B6DE30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F8C6222E-F335-40ED-A6AC-BE1F72293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9A04D4-EBA9-4460-A26E-D7A5B1675AEA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6D1A994-2290-4D30-A96C-253491026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63EB91A-B1BC-4B77-BC8F-84C3B2A0F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53816C08-EE0F-463D-B34D-1D8963B21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84B0CB47-54F1-4901-9716-D19B761FF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1C6157-2F96-4B84-ADFC-72890507DBFC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032B466-450B-49E6-82BA-F06A1E2107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3DD05608-D3B1-4332-9873-4F3AB91A5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1E467031-D61D-4135-BF84-FFA8A062F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EEB7D4CB-9484-4788-A645-EE20B3236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A6C5A5-87F1-4AFA-851A-45F9C42C9A2F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B2EEE2D-69E6-4B36-A387-34B9E1025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9A69BAA-1A3A-48C1-BE9A-007BCC26F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4D4581E7-3069-4847-AFF9-DA9E42DE2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9FD3789C-97E7-4049-9349-8A14B3097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6CC147-EAFF-4F27-8210-B8344B933B6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95FC682-A2EF-41B6-B91E-37DEEE346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C522A55C-7D72-4625-8A99-7A8ED14B76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D4E74558-B83D-4135-BC2A-179D9BC5D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E648DF78-530F-4529-94B1-FCC18E212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D512384-7322-47DA-9620-7E752B95539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3B75D98-065C-4B23-B916-DD9242A98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6B3BDD6D-FBD6-497C-A641-056993AA6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F5840F86-9BF8-4D70-AE31-64B873FC48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A339956B-839E-4143-B414-DF63A172B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D7C47D-D0C3-4D7C-A72C-182625D38BDD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31D5B9B3-4D67-4B05-8B06-39172891E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BF91441-92C5-4952-AA04-5930D47A51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161E2E43-2BE3-4476-AB80-AE4ACEA52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43339C7-AD8B-424F-8AFC-65F2DF4C6F4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421" name="Date Placeholder 1">
            <a:extLst>
              <a:ext uri="{FF2B5EF4-FFF2-40B4-BE49-F238E27FC236}">
                <a16:creationId xmlns:a16="http://schemas.microsoft.com/office/drawing/2014/main" id="{4407EC89-676E-4B84-94C1-5CD168D641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AC6F0AA-A8C2-4D48-84A6-372E54B8B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3DA58F7-4EF6-48CB-9E3A-3A10FE32BF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F5353DCB-14F8-486A-9BE2-5ACDAAE00F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BC3A0515-92FF-4495-9247-D60488139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DE3B3F-B68C-4303-9E8B-BA0657060B38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035274A-2BCF-4E2E-96E0-0555BE083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D1994FC-4C94-48F8-A0CE-C08EF741A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0F6368C-F0DC-4236-B332-4030B1D25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87377D-1465-439D-A849-82D57736647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4517" name="Date Placeholder 1">
            <a:extLst>
              <a:ext uri="{FF2B5EF4-FFF2-40B4-BE49-F238E27FC236}">
                <a16:creationId xmlns:a16="http://schemas.microsoft.com/office/drawing/2014/main" id="{CE99F44C-DD56-49B7-B991-2388D1FE04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51F7E7F-7B31-4ED7-9B49-9253C0E32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AC9D028-0C48-44E2-8EEB-3484143A4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7CC8E618-7ABF-4DFC-92C9-011638F8B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1A9B8D7D-269C-4FA8-BF06-87DAD206D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B2255A3-12A3-407D-823A-ED56C9D503D7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65C10FD3-780F-416C-B61D-B40591BDE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16F05BDF-6C3A-4B24-9B9D-2BCC92362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D1A994BD-F8FE-46F9-A2F4-DA5004EE7A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4DDE1FF5-F03D-4C87-B64A-A29FC5AD8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BDA73EA-CCB1-4E7A-BD80-40970AE1D96B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34D5A5E-F35C-4089-A5E7-95908F8662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875FC78A-A0C1-4742-886C-B923BAC16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6E3F2D99-B1B3-43DD-8A40-627D83B3B5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353A147C-F016-4D2B-9EAA-CA8A38140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6C033E-92A6-4FDE-80E3-118347DA737D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BCD93AE-7E19-497A-B1E9-8CF9B9064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76CD622-75CE-45D3-A45A-ABB585E94F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AFC116D2-60EF-4F3A-AD5E-A637A6917A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7017237C-4F1A-4A48-8797-CA11ED680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849613-E20B-4E6C-A961-21772DBADBD0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A2E9081-8560-4B71-A202-D66F506BF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EBE56FDE-4622-408B-B42B-EE177BF27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FEE3D00B-2029-49F2-A49B-7703B39EA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622A1E87-8CFC-439D-AB94-647AAABE8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24EC83-6C18-4637-AC77-F686DB0425DC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0B62C4B-C25A-4B5C-A18B-0F0F3C0C9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E69022E-D767-4823-B36F-E199A02A7A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038866BD-6436-4F37-A8E8-EBDB40481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993A38A4-E2CE-468B-9F97-95691D1B8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62AB13-235D-497B-A57C-210C950744B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8D56E536-E59B-4491-830D-27B3DC58CA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D2BE3BB5-373E-4DA5-B6BF-8CE2445F3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878B7C02-C19C-4B87-9CFE-D594F48DA5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8AAEBA4E-FF8A-4312-9B56-7E012100D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8B120C-B7DE-4C2B-B18F-740F473058B9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79AA88C-8EE4-4539-A8C5-384421E6B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5C1FD909-9B29-4947-8932-E70FBA68D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55C60E80-3930-4C77-B6F6-04881BA06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328A83A7-625D-4718-B19E-F74FA46E7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F45C98-EC1F-4376-AD90-21D8AA098D4F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748636ED-595C-4974-9745-98F68A9AF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808D392D-6DBA-4740-B635-02CC3109C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344E74E5-CD0C-4B67-923E-3A001CB2CF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2E4B1226-C6EE-4FE4-A417-D54AFFBC9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13F3BE-DEB3-40A3-BE23-7A85E4C9C9AD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5B1670D7-3815-442A-A27F-A46183C77D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6BFB79C9-8E80-4A90-AAD1-1C29D928E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AC6CFC2A-8A0D-47A4-A71C-119DDD5A5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6F9230C8-DBBD-4F93-8798-3F8FEF390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C8CB0B-D374-4E45-9461-E99A81DDFAB3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AFF608E-EA8B-4794-BCCA-A08228497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F3142BD-0254-4AF1-BECC-A4EB8877FE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Date Placeholder 3">
            <a:extLst>
              <a:ext uri="{FF2B5EF4-FFF2-40B4-BE49-F238E27FC236}">
                <a16:creationId xmlns:a16="http://schemas.microsoft.com/office/drawing/2014/main" id="{6AABAFFB-BF73-4F6B-9FCD-2EF311EBDE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E5EBA60F-F289-49A5-84E7-9480D1718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D7B467-8A45-4411-BF05-0F504361BD06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56385A9F-D122-4B98-BB38-6691EB81D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3712582-AE51-40C5-8BC4-A2910D3FE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Date Placeholder 3">
            <a:extLst>
              <a:ext uri="{FF2B5EF4-FFF2-40B4-BE49-F238E27FC236}">
                <a16:creationId xmlns:a16="http://schemas.microsoft.com/office/drawing/2014/main" id="{4E67669F-6808-4594-A5EF-3166B90786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13111D5F-9B96-4CC4-85EA-EF92E9D8B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EDA685-D03F-4113-AEE4-7DEE1D051EBD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35681BA2-87F9-4070-97FA-4DADE8183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B3575DC0-69E1-4F60-9F88-1ADB73F67E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Date Placeholder 3">
            <a:extLst>
              <a:ext uri="{FF2B5EF4-FFF2-40B4-BE49-F238E27FC236}">
                <a16:creationId xmlns:a16="http://schemas.microsoft.com/office/drawing/2014/main" id="{230A5483-3241-4458-A3AB-3DC0CB03D7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A2AF2927-7306-4E1B-B976-1B313A83D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54DB42-BD41-4ACD-895E-FEBE3A88FFC3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9EBDF0C6-7EB9-4BF7-ABC9-1A0EE808A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DCA8DA15-281D-4D9D-A574-9046D2D854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Date Placeholder 3">
            <a:extLst>
              <a:ext uri="{FF2B5EF4-FFF2-40B4-BE49-F238E27FC236}">
                <a16:creationId xmlns:a16="http://schemas.microsoft.com/office/drawing/2014/main" id="{3A9A391F-3FB8-4493-A0F0-4D9DF65D5B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EB3FF7C5-8679-4CB4-8023-9A1EAEDF4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4687AE-E460-4563-94EA-DE2072254EF9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61C0C46F-AC10-4EF7-A782-62B64A8CA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232E1892-5F96-4E5D-898E-1E03BE566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Date Placeholder 3">
            <a:extLst>
              <a:ext uri="{FF2B5EF4-FFF2-40B4-BE49-F238E27FC236}">
                <a16:creationId xmlns:a16="http://schemas.microsoft.com/office/drawing/2014/main" id="{87606797-5CF7-46AD-8B50-E304DE98FB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237" name="Slide Number Placeholder 4">
            <a:extLst>
              <a:ext uri="{FF2B5EF4-FFF2-40B4-BE49-F238E27FC236}">
                <a16:creationId xmlns:a16="http://schemas.microsoft.com/office/drawing/2014/main" id="{16D3A7F5-E3E2-4FF1-86D1-3D820D5A2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F81FF5C-DE39-40D3-907B-7D4C5387264E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7698230F-2887-497C-8D50-98245BE2A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D3490219-FF67-4AA3-9821-A1F3EFD12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Date Placeholder 3">
            <a:extLst>
              <a:ext uri="{FF2B5EF4-FFF2-40B4-BE49-F238E27FC236}">
                <a16:creationId xmlns:a16="http://schemas.microsoft.com/office/drawing/2014/main" id="{A5A7C1D5-849C-4475-A9A0-7926149DC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285" name="Slide Number Placeholder 4">
            <a:extLst>
              <a:ext uri="{FF2B5EF4-FFF2-40B4-BE49-F238E27FC236}">
                <a16:creationId xmlns:a16="http://schemas.microsoft.com/office/drawing/2014/main" id="{F8A98CFF-2DD7-4F0F-86D9-E58742687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175D17-D54F-4A35-985B-71C6608B0E41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DB8786F-1263-43E8-B7AC-D9707D5DDB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1E5BF3F-2E28-40AA-83F5-499DD1C0EF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D5AFDB82-6444-4234-BF32-56E5F0DE58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753B0E0F-3AC8-4ACB-A426-B9A40437C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241F23-9741-4C72-8EEB-6719219E0E2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946FD331-46CB-40D9-A33D-DD38C1DBC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DC4C9CB-3DB6-4C44-A098-809654AA73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Date Placeholder 3">
            <a:extLst>
              <a:ext uri="{FF2B5EF4-FFF2-40B4-BE49-F238E27FC236}">
                <a16:creationId xmlns:a16="http://schemas.microsoft.com/office/drawing/2014/main" id="{42C95C1B-2EBF-4476-8305-BEC30714A4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333" name="Slide Number Placeholder 4">
            <a:extLst>
              <a:ext uri="{FF2B5EF4-FFF2-40B4-BE49-F238E27FC236}">
                <a16:creationId xmlns:a16="http://schemas.microsoft.com/office/drawing/2014/main" id="{A30BD10E-C1BB-4145-875C-52B923973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6BD5287-DE62-4A8B-82F6-83341FDB3574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34D0061F-5B0C-4722-BBD0-F5C681F62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4A9CB8CF-DDDC-41FF-94D1-08B151D73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final three questions are optional; however, data provided here allows the 3</a:t>
            </a:r>
            <a:r>
              <a:rPr lang="en-US" altLang="en-US" baseline="30000">
                <a:solidFill>
                  <a:srgbClr val="FF0000"/>
                </a:solidFill>
              </a:rPr>
              <a:t>rd</a:t>
            </a:r>
            <a:r>
              <a:rPr lang="en-US" altLang="en-US">
                <a:solidFill>
                  <a:srgbClr val="FF0000"/>
                </a:solidFill>
              </a:rPr>
              <a:t> party certifier to expedite the certification process.</a:t>
            </a:r>
          </a:p>
        </p:txBody>
      </p:sp>
      <p:sp>
        <p:nvSpPr>
          <p:cNvPr id="101380" name="Date Placeholder 3">
            <a:extLst>
              <a:ext uri="{FF2B5EF4-FFF2-40B4-BE49-F238E27FC236}">
                <a16:creationId xmlns:a16="http://schemas.microsoft.com/office/drawing/2014/main" id="{890F0525-79FE-45FD-AB1D-126F12530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Slide Number Placeholder 4">
            <a:extLst>
              <a:ext uri="{FF2B5EF4-FFF2-40B4-BE49-F238E27FC236}">
                <a16:creationId xmlns:a16="http://schemas.microsoft.com/office/drawing/2014/main" id="{CFF39464-4211-4259-A486-8710F6FC0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B05E93-6E74-40FA-AB0D-2E9A5070573B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21E84EA-56D9-4CA6-AFD2-DF8B60935D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25521414-1714-478B-8F27-FDA18C570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Date Placeholder 3">
            <a:extLst>
              <a:ext uri="{FF2B5EF4-FFF2-40B4-BE49-F238E27FC236}">
                <a16:creationId xmlns:a16="http://schemas.microsoft.com/office/drawing/2014/main" id="{A58F6A05-6AFA-40A2-8A45-BAAA327F8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429" name="Slide Number Placeholder 4">
            <a:extLst>
              <a:ext uri="{FF2B5EF4-FFF2-40B4-BE49-F238E27FC236}">
                <a16:creationId xmlns:a16="http://schemas.microsoft.com/office/drawing/2014/main" id="{C5B11150-0F30-4A1F-B62E-48F5D6B1B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0637FC-9E0F-47CF-87E3-114F007A9A70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06F75F4E-D077-45E3-AFEC-CA2D45386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C0FF37DF-9065-46A5-9705-2A23D7465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Date Placeholder 3">
            <a:extLst>
              <a:ext uri="{FF2B5EF4-FFF2-40B4-BE49-F238E27FC236}">
                <a16:creationId xmlns:a16="http://schemas.microsoft.com/office/drawing/2014/main" id="{EF456682-650A-45BE-A55D-7311D5AFA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5477" name="Slide Number Placeholder 4">
            <a:extLst>
              <a:ext uri="{FF2B5EF4-FFF2-40B4-BE49-F238E27FC236}">
                <a16:creationId xmlns:a16="http://schemas.microsoft.com/office/drawing/2014/main" id="{244058DA-9CAC-4073-8C64-A59B734E9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FEFFD1-4DF9-407C-93CF-2BDF62583638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E98FF312-8D38-4D63-BD1D-C977E69A2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E9DA795A-435F-4F21-8D6C-ABDB2D2777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Date Placeholder 3">
            <a:extLst>
              <a:ext uri="{FF2B5EF4-FFF2-40B4-BE49-F238E27FC236}">
                <a16:creationId xmlns:a16="http://schemas.microsoft.com/office/drawing/2014/main" id="{3E5DA3C8-CFEA-4C2B-BAAD-126F58C4CA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525" name="Slide Number Placeholder 4">
            <a:extLst>
              <a:ext uri="{FF2B5EF4-FFF2-40B4-BE49-F238E27FC236}">
                <a16:creationId xmlns:a16="http://schemas.microsoft.com/office/drawing/2014/main" id="{2EF2405E-E1E2-4781-BF18-5FF0DB5E9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1249BB-7241-4FE2-98E9-D795656A3D71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7B402629-40B9-4C02-8977-A8B9D09D2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E53B2C0F-BBF1-4FF0-8990-0DD839C56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Date Placeholder 3">
            <a:extLst>
              <a:ext uri="{FF2B5EF4-FFF2-40B4-BE49-F238E27FC236}">
                <a16:creationId xmlns:a16="http://schemas.microsoft.com/office/drawing/2014/main" id="{EB068A0C-F7CE-4018-A23E-5C61295463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3" name="Slide Number Placeholder 4">
            <a:extLst>
              <a:ext uri="{FF2B5EF4-FFF2-40B4-BE49-F238E27FC236}">
                <a16:creationId xmlns:a16="http://schemas.microsoft.com/office/drawing/2014/main" id="{8C4E6E89-82E9-45A8-B8EB-9D2A0E636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488E4F-AE4D-4C5D-A595-4DA058F63636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A0A18471-C293-45B2-9293-C911D8ACF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D3693890-FE96-4BA9-AE62-FC0F5E1322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20" name="Date Placeholder 3">
            <a:extLst>
              <a:ext uri="{FF2B5EF4-FFF2-40B4-BE49-F238E27FC236}">
                <a16:creationId xmlns:a16="http://schemas.microsoft.com/office/drawing/2014/main" id="{4FEA3B20-0DE4-41AC-B79D-2557272DF2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Slide Number Placeholder 4">
            <a:extLst>
              <a:ext uri="{FF2B5EF4-FFF2-40B4-BE49-F238E27FC236}">
                <a16:creationId xmlns:a16="http://schemas.microsoft.com/office/drawing/2014/main" id="{D1AC4DC6-8B56-45FA-8705-CF6C90211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EC28EF-C58B-495C-8AC5-EEAB548102B0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FAE4692-6346-4A96-9F1B-2284CF19C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19EBA22-BFC4-488B-9B29-EC040FF26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3668" name="Date Placeholder 3">
            <a:extLst>
              <a:ext uri="{FF2B5EF4-FFF2-40B4-BE49-F238E27FC236}">
                <a16:creationId xmlns:a16="http://schemas.microsoft.com/office/drawing/2014/main" id="{5BBE8988-5740-47C8-A3D4-8C6F81317B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Slide Number Placeholder 4">
            <a:extLst>
              <a:ext uri="{FF2B5EF4-FFF2-40B4-BE49-F238E27FC236}">
                <a16:creationId xmlns:a16="http://schemas.microsoft.com/office/drawing/2014/main" id="{1A74D25C-6BD3-4E52-9145-89BDCEAB6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B1E59F-1880-4C21-AAA4-18F9125C5834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C563508F-BA22-4581-86B8-1355FBC3F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234FD63F-BD40-4C76-BCAF-A3C5F24656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5716" name="Date Placeholder 3">
            <a:extLst>
              <a:ext uri="{FF2B5EF4-FFF2-40B4-BE49-F238E27FC236}">
                <a16:creationId xmlns:a16="http://schemas.microsoft.com/office/drawing/2014/main" id="{962032BA-A7F0-45AD-846E-EB9833A5E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717" name="Slide Number Placeholder 4">
            <a:extLst>
              <a:ext uri="{FF2B5EF4-FFF2-40B4-BE49-F238E27FC236}">
                <a16:creationId xmlns:a16="http://schemas.microsoft.com/office/drawing/2014/main" id="{22CB3DB1-CE29-4751-8DA3-B0D8B422A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7DD01C-8CA0-40AD-B83D-CC6430B490E4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33DC90F4-2982-44D9-9028-D9A8749BE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31692DFD-FAC5-430B-ACD3-ED830BC9C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Date Placeholder 3">
            <a:extLst>
              <a:ext uri="{FF2B5EF4-FFF2-40B4-BE49-F238E27FC236}">
                <a16:creationId xmlns:a16="http://schemas.microsoft.com/office/drawing/2014/main" id="{1FB26EED-A1E9-4D1B-97B5-6A6576E7F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5" name="Slide Number Placeholder 4">
            <a:extLst>
              <a:ext uri="{FF2B5EF4-FFF2-40B4-BE49-F238E27FC236}">
                <a16:creationId xmlns:a16="http://schemas.microsoft.com/office/drawing/2014/main" id="{D810C51F-168C-439A-A4B1-06C81DEDD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E9EF3E8-9098-4C7A-B39E-F54E45A60BC0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4001A44-69ED-4F21-ADB1-D1DA234D09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98C0B1C-C90E-405C-8EB1-6550EE1CA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***PENDING UPDATE***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0630B57E-762D-412F-AA73-1986C89BD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7EE46D2D-019D-4338-ADCA-6E324D46A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365B17-B11D-41F0-B860-43413226F23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0A4CA8A-556A-4A79-9F5F-2E747CCF4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907B2C9-7FED-4993-AC3F-8E340CC021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BF53CDD1-B88D-4213-A0AF-6B01613D6C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DA30F710-8725-4038-89AD-B7F0F5469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8593B0-201F-4898-BFA9-31244FAD996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F3C436E-B46C-4EEA-B42F-CCD534D97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ABFEAA0-2F25-4960-B2B0-DDA4283D9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0079134E-8E7B-4587-98A7-6A6346D6DD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50FEA85A-C22B-47DD-82F2-5F168CDA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834339-608D-4615-80EB-1D545BF8AED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40C446E-84A1-47BF-8410-294E171F9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2EA88C0-F8BD-4D25-9A74-D41BB257F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31C98298-F138-4E6E-AFC9-FDDDA07CC4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8773298B-B66B-4D12-907F-890128A5C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C90D4A-CD02-4E98-B070-92B478E07385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466A59B-402E-445E-9BA2-30A3EA09C2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22ABB3-FC34-456E-BF50-7491A1385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630AA136-D85D-4E5E-88AA-2F9ABBB60F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A194AF2D-2ED2-4BC6-9999-1F121FB69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A41176-6893-4BFB-8727-EDC6F5E92F4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B9FA66A-8C46-4EF2-B138-49DF388ED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29896941-938C-4747-9766-EDA73EEC7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F910AA-7717-400E-9554-4C0D2C4F4093}"/>
              </a:ext>
            </a:extLst>
          </p:cNvPr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19954-4A1A-4AE7-8E54-0B02DA1F02DA}"/>
              </a:ext>
            </a:extLst>
          </p:cNvPr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7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15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1F5B1C-56D2-4ADA-8F47-63F0607DF8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3D49A1-B5F0-4A56-950B-BD455EB4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BA6712-D35B-4023-8C01-47DB56350159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6D86FA6-DA35-4B96-BB48-7600D06E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E7D3B1-9291-459C-9A3C-F3D473A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883ABB5-F57B-470E-A89A-5EE6FEEB2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5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DB5099-9F9A-4FF6-8465-3C0F4F8504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CB98306-6D53-470B-96C4-99D0F135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5B9BC5-E2BD-45F0-A272-E7DE678B42A7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444F5F1-8C48-49A7-BC48-77141D8B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A039EB-9A83-4009-88D9-9C91B8A3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4FD7638-FBD4-4EAB-992A-D0E40F9F1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0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158C0-0DEB-4A5D-B575-F3921CA36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79649D-84EB-492C-B82B-6CCE4141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2952F8-61F6-4D54-9AE7-34804107E60E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08D8AE-FE7E-4BBB-9E17-A7CA5B36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42F0522-EA3C-43A4-BA8B-1668788F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5D1BB18-94A1-4F13-814C-D079ACA8C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4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E8BB1-564B-4DA0-B218-C730DAE93B7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BFFDD60-F735-47C0-8646-CBC17C3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B14C99-2125-4796-9CE3-6485460E144E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972DD1-97A7-4E21-B7A2-B3758069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5279A7-BEE8-427F-888C-4934CCB0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6F9E32-51AF-4EC2-90B8-4E8E881D4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1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C7E17F-FD99-46A2-88B6-B73E480C19D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8166411-7052-4F1C-8995-09E863CE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F35573-B0B0-488E-A81F-7385C55A0C07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95906F-4E2B-4862-9F33-27C4CB37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4A390D-FE72-4C63-9289-A617354C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D40C6E7-05BA-4A08-BC16-70C13410D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35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B5D459-244A-40CB-8428-952CB4DD8B80}"/>
              </a:ext>
            </a:extLst>
          </p:cNvPr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2DA33-121C-4529-9C9A-F8A57044B081}"/>
              </a:ext>
            </a:extLst>
          </p:cNvPr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491A4-5277-4721-983C-1B27D1E67285}"/>
              </a:ext>
            </a:extLst>
          </p:cNvPr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1ECA404F-DB78-444F-8AB9-38AF1772DB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  <a:extLst>
                <a:ext uri="{FF2B5EF4-FFF2-40B4-BE49-F238E27FC236}">
                  <a16:creationId xmlns:a16="http://schemas.microsoft.com/office/drawing/2014/main" id="{C1507AD6-A930-44D9-8ADF-8D55092DC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  <a:extLst>
                <a:ext uri="{FF2B5EF4-FFF2-40B4-BE49-F238E27FC236}">
                  <a16:creationId xmlns:a16="http://schemas.microsoft.com/office/drawing/2014/main" id="{A3BCD031-88CF-4FBD-BD0C-B7B953ACE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  <a:extLst>
                <a:ext uri="{FF2B5EF4-FFF2-40B4-BE49-F238E27FC236}">
                  <a16:creationId xmlns:a16="http://schemas.microsoft.com/office/drawing/2014/main" id="{1EF0C0F7-7E97-4120-A32C-A014BFFD5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  <a:extLst>
                <a:ext uri="{FF2B5EF4-FFF2-40B4-BE49-F238E27FC236}">
                  <a16:creationId xmlns:a16="http://schemas.microsoft.com/office/drawing/2014/main" id="{CF454F78-875D-460D-B8F5-1049BA76BB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>
            <a:extLst>
              <a:ext uri="{FF2B5EF4-FFF2-40B4-BE49-F238E27FC236}">
                <a16:creationId xmlns:a16="http://schemas.microsoft.com/office/drawing/2014/main" id="{E8C11CF8-B7DE-44D5-AB15-E9DBF3F444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cs typeface="Arial" charset="0"/>
              </a:rPr>
              <a:t>www.FLDOE.org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AD8841D0-584A-4AA7-9E65-F7DB4BF878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841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4BAC0-6FC5-450B-B4D6-E3A12B1EBE4E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0D29F-934E-488D-B20A-5F775C477960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1E4C5-A861-46B8-AD6F-451EC8C97BFC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FE637DDA-0932-46F6-A2F2-065BE5DDF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1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32F81F-690A-41E7-B126-C108C397CC39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CD3A7CE-7CB0-41F5-803C-50DC2E440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F22B4F-FF33-46CC-8F40-CABBECE0265A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8CC6B-186A-419F-A45E-4F330CC7A118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24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057C56-6170-41AE-8330-A8C049A97D0B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C0DA647-4A0E-4DBC-91AD-38263EBDC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7AAEFF-91C9-45A5-94AD-8EF4E9A7308D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A39A-3307-4719-B7D8-C639092FF209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9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B029D0-465E-46BD-BEB9-451D03406843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63390D7-C453-495E-9C48-772EB5337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8A229-4B62-4D2F-83FC-DADF09A0BBA4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32318-6406-4F81-8EAF-CB7C316CAF9D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B8DA6-DC79-4EEB-AE49-B441C9C3A4FE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DC30DE4-E970-436F-9A29-3A4BCCD14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475C7E-9178-4CE8-A6F0-7D55ED12B9BE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A5B7D-0CA7-49E5-9FC7-533A430FDD8A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35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3ABB08-00A9-4CF8-9881-59EAF9CB60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839288-835E-4493-8686-8A01FF281A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DC6EEF-3743-4226-ABEF-1B5E6239C95B}"/>
              </a:ext>
            </a:extLst>
          </p:cNvPr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2021, Florida Department of Education. All Rights Reserved.</a:t>
            </a:r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B5A7A-14A1-48C9-B6AD-CE12FB42ECFA}"/>
              </a:ext>
            </a:extLst>
          </p:cNvPr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>
            <a:extLst>
              <a:ext uri="{FF2B5EF4-FFF2-40B4-BE49-F238E27FC236}">
                <a16:creationId xmlns:a16="http://schemas.microsoft.com/office/drawing/2014/main" id="{0A97C0D8-FF88-4005-AC60-6FAEEF666A1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7FBC67-54B1-44F0-9469-BDF5FB70DF60}"/>
              </a:ext>
            </a:extLst>
          </p:cNvPr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7399A1-D995-4347-B541-E39E32AF31FD}"/>
              </a:ext>
            </a:extLst>
          </p:cNvPr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CF236D-A18B-417C-9AEC-D327AAAC3066}"/>
              </a:ext>
            </a:extLst>
          </p:cNvPr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1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32" r:id="rId8"/>
    <p:sldLayoutId id="2147484633" r:id="rId9"/>
    <p:sldLayoutId id="2147484634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4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financialaidsg.org/PDF/BFHandbookChapter2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ridastudentfinancialaidsg.org/SAPBFMAIN/SAPBFMAI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tudentfinancialaid.org/" TargetMode="External"/><Relationship Id="rId7" Type="http://schemas.openxmlformats.org/officeDocument/2006/relationships/hyperlink" Target="mailto:Pedro.Hernandez@fldoe.or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STR@fldoe.org" TargetMode="External"/><Relationship Id="rId5" Type="http://schemas.openxmlformats.org/officeDocument/2006/relationships/hyperlink" Target="http://www.floridastudentfinancailaid.org/FASTER/" TargetMode="External"/><Relationship Id="rId4" Type="http://schemas.openxmlformats.org/officeDocument/2006/relationships/hyperlink" Target="mailto:OSFA@fldoe.or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1759F29-ABC6-4108-9A27-29DEF47D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19363"/>
            <a:ext cx="7013575" cy="1449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en-US" dirty="0"/>
              <a:t>Florida Bright Futures </a:t>
            </a:r>
            <a:br>
              <a:rPr altLang="en-US" dirty="0"/>
            </a:br>
            <a:r>
              <a:rPr altLang="en-US" dirty="0"/>
              <a:t>Scholarship Program</a:t>
            </a:r>
            <a:br>
              <a:rPr altLang="en-US" dirty="0"/>
            </a:br>
            <a:r>
              <a:rPr altLang="en-US" dirty="0"/>
              <a:t>Initial Eligibility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879DC2A6-F011-4554-8010-EF46DB11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4227513"/>
            <a:ext cx="7013575" cy="1862137"/>
          </a:xfrm>
        </p:spPr>
        <p:txBody>
          <a:bodyPr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1318D41-B029-4E46-8312-256B7DFB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588"/>
            <a:ext cx="7886700" cy="793750"/>
          </a:xfrm>
        </p:spPr>
        <p:txBody>
          <a:bodyPr/>
          <a:lstStyle/>
          <a:p>
            <a:r>
              <a:rPr altLang="en-US"/>
              <a:t>Florida Academic Scholars (FAS) and </a:t>
            </a:r>
            <a:br>
              <a:rPr altLang="en-US"/>
            </a:br>
            <a:r>
              <a:rPr altLang="en-US"/>
              <a:t>Florida Medallion Scholars (FMS) 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CA6E6150-AE31-41FB-9349-73D8AE8C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26486"/>
            <a:ext cx="7639050" cy="33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206C9-6FA3-42F1-B52C-6920BA6C1A31}"/>
              </a:ext>
            </a:extLst>
          </p:cNvPr>
          <p:cNvSpPr txBox="1"/>
          <p:nvPr/>
        </p:nvSpPr>
        <p:spPr>
          <a:xfrm>
            <a:off x="1002305" y="5774635"/>
            <a:ext cx="713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graph needs to be updated globally to include </a:t>
            </a:r>
            <a:r>
              <a:rPr lang="en-US" sz="1800" dirty="0">
                <a:solidFill>
                  <a:srgbClr val="FF0000"/>
                </a:solidFill>
              </a:rPr>
              <a:t>or 100 paid work hours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262CB10-90FD-432E-BFF7-7448E127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Student Report Cards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8021DA0-71EB-45C9-AF2D-0AF8C59F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906588"/>
            <a:ext cx="4429125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Section 1009.531 (4), Florida Statutes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Public high school student report cards for 11 and 12 grades must contain a disclosure that the Grade Point Average (GPA) calculated for purposes of the Florida Bright Futures Scholarship Program may differ from the GPA on the report card. </a:t>
            </a:r>
          </a:p>
        </p:txBody>
      </p:sp>
      <p:grpSp>
        <p:nvGrpSpPr>
          <p:cNvPr id="36868" name="Group 5">
            <a:extLst>
              <a:ext uri="{FF2B5EF4-FFF2-40B4-BE49-F238E27FC236}">
                <a16:creationId xmlns:a16="http://schemas.microsoft.com/office/drawing/2014/main" id="{DDF6146F-9427-4CFE-B928-3D4D96420C12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224088"/>
            <a:ext cx="3717925" cy="3719512"/>
            <a:chOff x="2272686" y="1412844"/>
            <a:chExt cx="3717985" cy="37179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D13C56-A246-4D85-9580-10DE2C01EC5B}"/>
                </a:ext>
              </a:extLst>
            </p:cNvPr>
            <p:cNvSpPr/>
            <p:nvPr/>
          </p:nvSpPr>
          <p:spPr>
            <a:xfrm>
              <a:off x="2272686" y="1412844"/>
              <a:ext cx="3717985" cy="3717985"/>
            </a:xfrm>
            <a:prstGeom prst="ellipse">
              <a:avLst/>
            </a:prstGeom>
            <a:solidFill>
              <a:srgbClr val="12155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4B87CB-34BD-4888-BF69-E105B64AE555}"/>
                </a:ext>
              </a:extLst>
            </p:cNvPr>
            <p:cNvSpPr/>
            <p:nvPr/>
          </p:nvSpPr>
          <p:spPr>
            <a:xfrm>
              <a:off x="3349028" y="1700063"/>
              <a:ext cx="1212870" cy="12107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Delay 7">
              <a:extLst>
                <a:ext uri="{FF2B5EF4-FFF2-40B4-BE49-F238E27FC236}">
                  <a16:creationId xmlns:a16="http://schemas.microsoft.com/office/drawing/2014/main" id="{1C5D9825-D179-4808-90AC-512F40F31FE8}"/>
                </a:ext>
              </a:extLst>
            </p:cNvPr>
            <p:cNvSpPr/>
            <p:nvPr/>
          </p:nvSpPr>
          <p:spPr>
            <a:xfrm rot="16200000">
              <a:off x="3170774" y="2747799"/>
              <a:ext cx="1604304" cy="1768504"/>
            </a:xfrm>
            <a:custGeom>
              <a:avLst/>
              <a:gdLst>
                <a:gd name="connsiteX0" fmla="*/ 0 w 1578634"/>
                <a:gd name="connsiteY0" fmla="*/ 0 h 1578634"/>
                <a:gd name="connsiteX1" fmla="*/ 789317 w 1578634"/>
                <a:gd name="connsiteY1" fmla="*/ 0 h 1578634"/>
                <a:gd name="connsiteX2" fmla="*/ 1578634 w 1578634"/>
                <a:gd name="connsiteY2" fmla="*/ 789317 h 1578634"/>
                <a:gd name="connsiteX3" fmla="*/ 789317 w 1578634"/>
                <a:gd name="connsiteY3" fmla="*/ 1578634 h 1578634"/>
                <a:gd name="connsiteX4" fmla="*/ 0 w 1578634"/>
                <a:gd name="connsiteY4" fmla="*/ 1578634 h 1578634"/>
                <a:gd name="connsiteX5" fmla="*/ 0 w 1578634"/>
                <a:gd name="connsiteY5" fmla="*/ 0 h 1578634"/>
                <a:gd name="connsiteX0" fmla="*/ 0 w 1578634"/>
                <a:gd name="connsiteY0" fmla="*/ 0 h 1656271"/>
                <a:gd name="connsiteX1" fmla="*/ 789317 w 1578634"/>
                <a:gd name="connsiteY1" fmla="*/ 77637 h 1656271"/>
                <a:gd name="connsiteX2" fmla="*/ 1578634 w 1578634"/>
                <a:gd name="connsiteY2" fmla="*/ 866954 h 1656271"/>
                <a:gd name="connsiteX3" fmla="*/ 789317 w 1578634"/>
                <a:gd name="connsiteY3" fmla="*/ 1656271 h 1656271"/>
                <a:gd name="connsiteX4" fmla="*/ 0 w 1578634"/>
                <a:gd name="connsiteY4" fmla="*/ 1656271 h 1656271"/>
                <a:gd name="connsiteX5" fmla="*/ 0 w 1578634"/>
                <a:gd name="connsiteY5" fmla="*/ 0 h 1656271"/>
                <a:gd name="connsiteX0" fmla="*/ 25880 w 1604514"/>
                <a:gd name="connsiteY0" fmla="*/ 0 h 1768418"/>
                <a:gd name="connsiteX1" fmla="*/ 815197 w 1604514"/>
                <a:gd name="connsiteY1" fmla="*/ 77637 h 1768418"/>
                <a:gd name="connsiteX2" fmla="*/ 1604514 w 1604514"/>
                <a:gd name="connsiteY2" fmla="*/ 866954 h 1768418"/>
                <a:gd name="connsiteX3" fmla="*/ 815197 w 1604514"/>
                <a:gd name="connsiteY3" fmla="*/ 1656271 h 1768418"/>
                <a:gd name="connsiteX4" fmla="*/ 0 w 1604514"/>
                <a:gd name="connsiteY4" fmla="*/ 1768418 h 1768418"/>
                <a:gd name="connsiteX5" fmla="*/ 25880 w 1604514"/>
                <a:gd name="connsiteY5" fmla="*/ 0 h 1768418"/>
                <a:gd name="connsiteX0" fmla="*/ 25880 w 1604837"/>
                <a:gd name="connsiteY0" fmla="*/ 0 h 1768418"/>
                <a:gd name="connsiteX1" fmla="*/ 884209 w 1604837"/>
                <a:gd name="connsiteY1" fmla="*/ 60385 h 1768418"/>
                <a:gd name="connsiteX2" fmla="*/ 1604514 w 1604837"/>
                <a:gd name="connsiteY2" fmla="*/ 866954 h 1768418"/>
                <a:gd name="connsiteX3" fmla="*/ 815197 w 1604837"/>
                <a:gd name="connsiteY3" fmla="*/ 1656271 h 1768418"/>
                <a:gd name="connsiteX4" fmla="*/ 0 w 1604837"/>
                <a:gd name="connsiteY4" fmla="*/ 1768418 h 1768418"/>
                <a:gd name="connsiteX5" fmla="*/ 25880 w 1604837"/>
                <a:gd name="connsiteY5" fmla="*/ 0 h 17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837" h="1768418">
                  <a:moveTo>
                    <a:pt x="25880" y="0"/>
                  </a:moveTo>
                  <a:cubicBezTo>
                    <a:pt x="288986" y="0"/>
                    <a:pt x="621103" y="60385"/>
                    <a:pt x="884209" y="60385"/>
                  </a:cubicBezTo>
                  <a:cubicBezTo>
                    <a:pt x="1320137" y="60385"/>
                    <a:pt x="1616016" y="600973"/>
                    <a:pt x="1604514" y="866954"/>
                  </a:cubicBezTo>
                  <a:cubicBezTo>
                    <a:pt x="1593012" y="1132935"/>
                    <a:pt x="1251125" y="1656271"/>
                    <a:pt x="815197" y="1656271"/>
                  </a:cubicBezTo>
                  <a:lnTo>
                    <a:pt x="0" y="1768418"/>
                  </a:lnTo>
                  <a:lnTo>
                    <a:pt x="2588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59F5715-6B6A-4AD2-9DCD-1DF39B5AABC2}"/>
                </a:ext>
              </a:extLst>
            </p:cNvPr>
            <p:cNvSpPr/>
            <p:nvPr/>
          </p:nvSpPr>
          <p:spPr>
            <a:xfrm>
              <a:off x="4365045" y="3445596"/>
              <a:ext cx="854089" cy="114729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5D2800-0DA1-471A-9DD7-86EF65F468F3}"/>
                </a:ext>
              </a:extLst>
            </p:cNvPr>
            <p:cNvCxnSpPr/>
            <p:nvPr/>
          </p:nvCxnSpPr>
          <p:spPr>
            <a:xfrm>
              <a:off x="4525385" y="3643953"/>
              <a:ext cx="528646" cy="11107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5BD9BF-590F-433B-A7C9-521A720F0718}"/>
                </a:ext>
              </a:extLst>
            </p:cNvPr>
            <p:cNvCxnSpPr/>
            <p:nvPr/>
          </p:nvCxnSpPr>
          <p:spPr>
            <a:xfrm>
              <a:off x="4525385" y="3785182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57001-93E2-4AC9-999B-532DF0D43D1C}"/>
                </a:ext>
              </a:extLst>
            </p:cNvPr>
            <p:cNvCxnSpPr/>
            <p:nvPr/>
          </p:nvCxnSpPr>
          <p:spPr>
            <a:xfrm>
              <a:off x="4525385" y="3927998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BABCC7-8DEF-4CC2-A5EF-604515E92484}"/>
                </a:ext>
              </a:extLst>
            </p:cNvPr>
            <p:cNvCxnSpPr/>
            <p:nvPr/>
          </p:nvCxnSpPr>
          <p:spPr>
            <a:xfrm>
              <a:off x="4525385" y="4064467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8A7E2C-A4FB-4664-A4C4-FF913D1D8A42}"/>
                </a:ext>
              </a:extLst>
            </p:cNvPr>
            <p:cNvSpPr txBox="1"/>
            <p:nvPr/>
          </p:nvSpPr>
          <p:spPr>
            <a:xfrm>
              <a:off x="4700013" y="4064467"/>
              <a:ext cx="635010" cy="461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A+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360D5AF-A929-493A-B3C7-06E0F6EF697F}"/>
                </a:ext>
              </a:extLst>
            </p:cNvPr>
            <p:cNvSpPr/>
            <p:nvPr/>
          </p:nvSpPr>
          <p:spPr>
            <a:xfrm>
              <a:off x="4619049" y="3272630"/>
              <a:ext cx="331793" cy="24596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5B27BE8-2339-4F4E-99A1-1344C928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900"/>
            <a:ext cx="7886700" cy="793750"/>
          </a:xfrm>
        </p:spPr>
        <p:txBody>
          <a:bodyPr/>
          <a:lstStyle/>
          <a:p>
            <a:r>
              <a:rPr altLang="en-US"/>
              <a:t>Grade Point Average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7978392D-D53A-484E-A1E0-87DAFBEF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650"/>
            <a:ext cx="7964488" cy="5438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Evaluation for Bright Futures includes an unrounded, weighted high school Grade Point Average (GPA) (calculated to two decimal places) in the 16 college-preparatory credits.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The following courses are weighted .25 per semester course or .50 per year course in calculation of the GPA:</a:t>
            </a:r>
          </a:p>
          <a:p>
            <a:pPr>
              <a:defRPr/>
            </a:pPr>
            <a:r>
              <a:rPr lang="en-US" sz="2400" dirty="0"/>
              <a:t>Honors</a:t>
            </a:r>
          </a:p>
          <a:p>
            <a:pPr>
              <a:defRPr/>
            </a:pPr>
            <a:r>
              <a:rPr lang="en-US" sz="2400" dirty="0"/>
              <a:t>Dual Enrollment</a:t>
            </a:r>
          </a:p>
          <a:p>
            <a:pPr>
              <a:defRPr/>
            </a:pPr>
            <a:r>
              <a:rPr lang="en-US" sz="2400" dirty="0"/>
              <a:t>Advanced Placement (AP)</a:t>
            </a:r>
          </a:p>
          <a:p>
            <a:pPr>
              <a:defRPr/>
            </a:pPr>
            <a:r>
              <a:rPr lang="en-US" sz="2400" dirty="0"/>
              <a:t>Pre-International Baccalaureate (Pre-IB)</a:t>
            </a:r>
          </a:p>
          <a:p>
            <a:pPr>
              <a:defRPr/>
            </a:pPr>
            <a:r>
              <a:rPr lang="en-US" sz="2400" dirty="0"/>
              <a:t>International Baccalaureate (IB)</a:t>
            </a:r>
          </a:p>
          <a:p>
            <a:pPr>
              <a:defRPr/>
            </a:pPr>
            <a:r>
              <a:rPr lang="en-US" sz="2400" dirty="0"/>
              <a:t>Pre-Advance International Certificate of Education (Pre-AICE)</a:t>
            </a:r>
          </a:p>
          <a:p>
            <a:pPr>
              <a:defRPr/>
            </a:pPr>
            <a:r>
              <a:rPr lang="en-US" sz="2400" dirty="0"/>
              <a:t>Advance International Certificate of Education (AICE)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4B2C878-8A0D-4AAB-B24E-FAE30F95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564AF7C-CAF8-47C9-B0AC-4CE0AD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must meet the requirements outlined in statute for either the SAT or ACT.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Per s. 1009.531(6)(c), Florida Statutes, the department shall develop a method for determining the required examination scores which incorporates all of the following: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FAS scholars – 89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FMS scholars – 75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Scores must be concordant between ACT and SAT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Publish scores for the rising junior class each year.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6B4E72C-4D69-4EB2-82C5-0210F9A4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ACCC-8150-4BE9-92A9-619C886F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Tests taken through June 30 of high school graduation year are accepted for evaluation purposes.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Students will be evaluated based on official test scores from the Florida Department of Education (FDOE) repository. To ensure OSFA obtains official test scores:</a:t>
            </a:r>
          </a:p>
          <a:p>
            <a:pPr>
              <a:defRPr/>
            </a:pPr>
            <a:r>
              <a:rPr lang="en-US" sz="2400" dirty="0"/>
              <a:t>Ensure demographics on test registration and high school transcript match; and</a:t>
            </a:r>
          </a:p>
          <a:p>
            <a:pPr>
              <a:defRPr/>
            </a:pPr>
            <a:r>
              <a:rPr lang="en-US" sz="2400" dirty="0"/>
              <a:t>Request official single-sitting test scores (not </a:t>
            </a:r>
            <a:r>
              <a:rPr lang="en-US" sz="2400" dirty="0" err="1"/>
              <a:t>superscore</a:t>
            </a:r>
            <a:r>
              <a:rPr lang="en-US" sz="2400" dirty="0"/>
              <a:t>) be sent to one of Florida’s (12) state universities, when registering for the ACT/SAT, even if the student plans to attend an institution which is not a state university. 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EA38B61-305D-4464-84A0-6D1CB491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lang="en-US" altLang="en-US" dirty="0"/>
              <a:t>Volunteer Service/Work Hours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0D2D111E-2C65-4BD6-BB9F-58A7747A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r>
              <a:rPr lang="en-US" altLang="en-US" sz="2400" dirty="0"/>
              <a:t>Each district school board and the administration of a nonpublic school must establish approved activities, the process for documentation of service/work hours and the established deadline to complete and turn in service/work hours.</a:t>
            </a:r>
          </a:p>
          <a:p>
            <a:r>
              <a:rPr lang="en-US" altLang="en-US" sz="2400" dirty="0"/>
              <a:t>Total service hours completed must be reflected on student transcript submission to OSFA.</a:t>
            </a:r>
          </a:p>
        </p:txBody>
      </p:sp>
      <p:grpSp>
        <p:nvGrpSpPr>
          <p:cNvPr id="45060" name="Group 2">
            <a:extLst>
              <a:ext uri="{FF2B5EF4-FFF2-40B4-BE49-F238E27FC236}">
                <a16:creationId xmlns:a16="http://schemas.microsoft.com/office/drawing/2014/main" id="{EF5F879F-19EA-46B2-B7C4-6F3B6AC5F2AD}"/>
              </a:ext>
            </a:extLst>
          </p:cNvPr>
          <p:cNvGrpSpPr>
            <a:grpSpLocks/>
          </p:cNvGrpSpPr>
          <p:nvPr/>
        </p:nvGrpSpPr>
        <p:grpSpPr bwMode="auto">
          <a:xfrm>
            <a:off x="0" y="5067300"/>
            <a:ext cx="9144000" cy="1343025"/>
            <a:chOff x="0" y="5039038"/>
            <a:chExt cx="9144000" cy="13431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DF24D8-C213-475E-A98D-AACBF563C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5039038"/>
              <a:ext cx="4995080" cy="13431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12E420-5CAD-4228-A3E4-42F1FB9D5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16940"/>
            <a:stretch/>
          </p:blipFill>
          <p:spPr>
            <a:xfrm>
              <a:off x="4995080" y="5039038"/>
              <a:ext cx="4148920" cy="1343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804269-6DD4-4B19-97F5-4923532D0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29578" r="36269"/>
            <a:stretch/>
          </p:blipFill>
          <p:spPr>
            <a:xfrm>
              <a:off x="3998793" y="5039038"/>
              <a:ext cx="1705971" cy="1343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AC0A11D-5B9E-4F7A-A33D-DE05504E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8975"/>
            <a:ext cx="7886700" cy="793750"/>
          </a:xfrm>
        </p:spPr>
        <p:txBody>
          <a:bodyPr/>
          <a:lstStyle/>
          <a:p>
            <a:r>
              <a:rPr altLang="en-US"/>
              <a:t>Other Ways to Qualify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5E6AAA8B-955A-401F-9C37-A378ECEA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750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who have demonstrated academic merit through a recognition program may be eligible for Bright Futures without having to meet one or more of the requirements.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/>
              <a:t>Note: Both AICE and IB Diplomas must be earned prior to high school graduation.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CC6B74AD-651B-462F-9C50-F0B8F1BF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38" y="3070846"/>
            <a:ext cx="7613650" cy="29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2688137B-4C3E-411B-A57D-D40FAE58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FC9B9-157A-4B48-AE92-A408EE0E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Florida high school students who wish to qualify for the Florida Gold Seal CAPE (GSC) award must meet the following initial eligibility requirements: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Earn a minimum of 5 postsecondary credit hours through CAPE industry certifications which articulate for college credit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Complete 30 service hours or 100 paid work hours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56523C4-6C9C-49DE-9B5D-9C16440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C9EEADAE-7A89-4E05-A051-9800E5021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57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GSC may be funded if enrolled in a career education or certificate program.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science degree program that articulates to a bachelor of science degree, a GSC Scholar may also receive an award for a maximum of 60 credit hours toward a bachelor of science degree program.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applied science program, a GSC Scholar may also receive an award for a maximum of 60 credit hours toward a bachelor of applied science degree program.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0849A80-2E72-468F-93ED-98B1DBB3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84250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</a:t>
            </a:r>
          </a:p>
        </p:txBody>
      </p:sp>
      <p:sp>
        <p:nvSpPr>
          <p:cNvPr id="53251" name="Content Placeholder 1">
            <a:extLst>
              <a:ext uri="{FF2B5EF4-FFF2-40B4-BE49-F238E27FC236}">
                <a16:creationId xmlns:a16="http://schemas.microsoft.com/office/drawing/2014/main" id="{7C9A3D60-D4A1-4E45-8D62-F76E22C5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946275"/>
            <a:ext cx="7886700" cy="3859213"/>
          </a:xfrm>
        </p:spPr>
        <p:txBody>
          <a:bodyPr/>
          <a:lstStyle/>
          <a:p>
            <a:r>
              <a:rPr lang="en-US" altLang="en-US" sz="2700" dirty="0"/>
              <a:t>Achieve the required weighted minimum 3.0 GPA in the non-elective high school courses </a:t>
            </a:r>
          </a:p>
          <a:p>
            <a:r>
              <a:rPr lang="en-US" altLang="en-US" sz="2700" dirty="0"/>
              <a:t>Take at least 3 full credits in a single Career and Technical Education program</a:t>
            </a:r>
          </a:p>
          <a:p>
            <a:r>
              <a:rPr lang="en-US" altLang="en-US" sz="2700" dirty="0"/>
              <a:t>Achieve the required minimum 3.5 unweighted GPA in the career education courses</a:t>
            </a:r>
          </a:p>
          <a:p>
            <a:r>
              <a:rPr lang="en-US" altLang="en-US" sz="2700" dirty="0"/>
              <a:t>Achieve the required minimum score on the ACT®, SAT® or Florida Postsecondary Education Readiness Test (P.E.R.T.) exams </a:t>
            </a:r>
          </a:p>
          <a:p>
            <a:r>
              <a:rPr lang="en-US" altLang="en-US" sz="2700" dirty="0"/>
              <a:t>Complete 30 service hours </a:t>
            </a:r>
            <a:r>
              <a:rPr lang="en-US" sz="2800" dirty="0"/>
              <a:t>or 100 paid work hours</a:t>
            </a:r>
          </a:p>
          <a:p>
            <a:pPr marL="0" indent="0">
              <a:buNone/>
            </a:pPr>
            <a:endParaRPr lang="en-US" alt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2353E6E-066B-416F-8555-D48BBDC2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Agenda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0FEA15F-735C-407B-8486-B082561CBF4E}"/>
              </a:ext>
            </a:extLst>
          </p:cNvPr>
          <p:cNvSpPr txBox="1">
            <a:spLocks/>
          </p:cNvSpPr>
          <p:nvPr/>
        </p:nvSpPr>
        <p:spPr bwMode="auto">
          <a:xfrm>
            <a:off x="628650" y="1906588"/>
            <a:ext cx="78867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906710-3845-4C64-84EB-60CA4128A8BB}"/>
              </a:ext>
            </a:extLst>
          </p:cNvPr>
          <p:cNvSpPr txBox="1">
            <a:spLocks/>
          </p:cNvSpPr>
          <p:nvPr/>
        </p:nvSpPr>
        <p:spPr>
          <a:xfrm>
            <a:off x="781050" y="2058988"/>
            <a:ext cx="7886700" cy="43545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dirty="0"/>
              <a:t>Bright Futures:</a:t>
            </a:r>
          </a:p>
          <a:p>
            <a:pPr marL="742950" lvl="1" indent="-285750">
              <a:defRPr/>
            </a:pPr>
            <a:r>
              <a:rPr lang="en-US" sz="2800" dirty="0"/>
              <a:t>Home Screen</a:t>
            </a:r>
          </a:p>
          <a:p>
            <a:pPr marL="742950" lvl="1" indent="-285750">
              <a:defRPr/>
            </a:pPr>
            <a:r>
              <a:rPr lang="en-US" sz="2800" dirty="0"/>
              <a:t>Initial Eligibility Requirements</a:t>
            </a:r>
          </a:p>
          <a:p>
            <a:pPr marL="742950" lvl="1" indent="-285750">
              <a:defRPr/>
            </a:pPr>
            <a:r>
              <a:rPr lang="en-US" sz="2800" dirty="0"/>
              <a:t>Evaluation Process and Award Notifications</a:t>
            </a:r>
          </a:p>
          <a:p>
            <a:pPr marL="285750" indent="-285750">
              <a:defRPr/>
            </a:pPr>
            <a:r>
              <a:rPr lang="en-US" dirty="0"/>
              <a:t>Florida Financial Aid Application (FFAA)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5621AA9-63C4-4B8A-A455-6D0EAD68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74725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 (Continued)</a:t>
            </a:r>
          </a:p>
        </p:txBody>
      </p:sp>
      <p:sp>
        <p:nvSpPr>
          <p:cNvPr id="55299" name="Content Placeholder 1">
            <a:extLst>
              <a:ext uri="{FF2B5EF4-FFF2-40B4-BE49-F238E27FC236}">
                <a16:creationId xmlns:a16="http://schemas.microsoft.com/office/drawing/2014/main" id="{CA27C98A-A983-4ECA-8A0A-4BC2474A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90713"/>
            <a:ext cx="7886700" cy="4019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Required minimum score table: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791FB1E6-6510-42C7-BAD7-8BFC47503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538413"/>
            <a:ext cx="81359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A8B6A23-0B50-4FF4-8E17-D10E0BFE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Vocational Scholars (GSV)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90319-CD4A-414A-B286-4628D80F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GSV Scholars awards may only be used at postsecondary institutions that offer: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Applied Technology Diploma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Technical Degree Education Program (associate in applied science or associate in science)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Career Education Certificate Program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B227-CB1B-4386-8FC3-092AC53A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Bright Futures Evaluation Process and </a:t>
            </a:r>
            <a:br>
              <a:rPr dirty="0"/>
            </a:br>
            <a:r>
              <a:rPr dirty="0"/>
              <a:t>Award Notification</a:t>
            </a:r>
          </a:p>
        </p:txBody>
      </p:sp>
      <p:sp>
        <p:nvSpPr>
          <p:cNvPr id="59395" name="Text Placeholder 2">
            <a:extLst>
              <a:ext uri="{FF2B5EF4-FFF2-40B4-BE49-F238E27FC236}">
                <a16:creationId xmlns:a16="http://schemas.microsoft.com/office/drawing/2014/main" id="{43E4BEA0-24DD-415D-8C2F-AECABE47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0D9D511-0592-4975-8A2D-192E67C1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Evaluation Periods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F05776B-9061-48F0-8B0B-FB55164B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4200"/>
            <a:ext cx="7886700" cy="4356100"/>
          </a:xfrm>
        </p:spPr>
        <p:txBody>
          <a:bodyPr/>
          <a:lstStyle/>
          <a:p>
            <a:r>
              <a:rPr lang="en-US" altLang="en-US"/>
              <a:t>There are two evaluation periods:</a:t>
            </a:r>
          </a:p>
          <a:p>
            <a:pPr lvl="1"/>
            <a:r>
              <a:rPr lang="en-US" altLang="en-US" sz="2800"/>
              <a:t>Early Evaluation </a:t>
            </a:r>
          </a:p>
          <a:p>
            <a:pPr lvl="1"/>
            <a:r>
              <a:rPr lang="en-US" altLang="en-US" sz="2800"/>
              <a:t>Final Evaluation</a:t>
            </a:r>
            <a:endParaRPr lang="en-US" altLang="en-US"/>
          </a:p>
          <a:p>
            <a:r>
              <a:rPr lang="en-US" altLang="en-US"/>
              <a:t>Transcripts should be submitted within 30 days of the end of each semester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547C4F9D-AE0A-4F10-A977-36C4E11E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Early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674D-0B00-4F87-941A-5E0A7E9E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cannot lose an award based on early evaluation unless they fail to earn a standard Florida high school diploma from a Florida public or </a:t>
            </a:r>
            <a:br>
              <a:rPr lang="en-US" dirty="0"/>
            </a:br>
            <a:r>
              <a:rPr lang="en-US" dirty="0"/>
              <a:t>FDOE-registered private high school.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Early Evaluation is based on: </a:t>
            </a:r>
          </a:p>
          <a:p>
            <a:pPr>
              <a:defRPr/>
            </a:pPr>
            <a:r>
              <a:rPr lang="en-US" dirty="0"/>
              <a:t>Required coursework and GPA through 7</a:t>
            </a:r>
            <a:r>
              <a:rPr lang="en-US" baseline="30000" dirty="0"/>
              <a:t>th</a:t>
            </a:r>
            <a:r>
              <a:rPr lang="en-US" dirty="0"/>
              <a:t> semester</a:t>
            </a:r>
          </a:p>
          <a:p>
            <a:pPr>
              <a:defRPr/>
            </a:pPr>
            <a:r>
              <a:rPr lang="en-US" dirty="0"/>
              <a:t>Coursework in progress for 8</a:t>
            </a:r>
            <a:r>
              <a:rPr lang="en-US" baseline="30000" dirty="0"/>
              <a:t>th</a:t>
            </a:r>
            <a:r>
              <a:rPr lang="en-US" dirty="0"/>
              <a:t> semester </a:t>
            </a:r>
          </a:p>
          <a:p>
            <a:pPr>
              <a:defRPr/>
            </a:pPr>
            <a:r>
              <a:rPr lang="en-US" dirty="0"/>
              <a:t>Service hours earned through January 31</a:t>
            </a:r>
          </a:p>
          <a:p>
            <a:pPr>
              <a:defRPr/>
            </a:pPr>
            <a:r>
              <a:rPr lang="en-US" dirty="0"/>
              <a:t>Test scores for tests taken through January 31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4FAD1E13-D919-40A5-8162-A6797248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Final Evaluation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290BCA-0020-42DD-8F0F-6A304556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Final Evaluation is based on: </a:t>
            </a:r>
          </a:p>
          <a:p>
            <a:pPr>
              <a:defRPr/>
            </a:pPr>
            <a:r>
              <a:rPr lang="en-US" altLang="en-US" dirty="0"/>
              <a:t>All required coursework and GPA completed by high school graduation</a:t>
            </a:r>
          </a:p>
          <a:p>
            <a:pPr>
              <a:defRPr/>
            </a:pPr>
            <a:r>
              <a:rPr lang="en-US" altLang="en-US" dirty="0"/>
              <a:t>Volunteer service/paid work hours completed by a date established by the public school district/nonpublic school administrators</a:t>
            </a:r>
          </a:p>
          <a:p>
            <a:pPr>
              <a:defRPr/>
            </a:pPr>
            <a:r>
              <a:rPr lang="en-US" altLang="en-US" dirty="0"/>
              <a:t>Test scores for all tests taken through June 30 of high school graduation year</a:t>
            </a:r>
          </a:p>
          <a:p>
            <a:pPr>
              <a:defRPr/>
            </a:pPr>
            <a:r>
              <a:rPr lang="en-US" altLang="en-US" dirty="0"/>
              <a:t>High school graduation date associated with earning a standard high school diploma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9ABD6B4B-DE34-4B10-9DB5-0DB3E7BC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Eligibility Notifications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4EB498BC-EE6D-4F21-BDE8-849B4C9C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900"/>
            <a:ext cx="7886700" cy="435451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Upon creation of a Student Account, students will receive a User Name and Password.</a:t>
            </a:r>
          </a:p>
          <a:p>
            <a:pPr>
              <a:defRPr/>
            </a:pPr>
            <a:r>
              <a:rPr lang="en-US" altLang="en-US" sz="2000" dirty="0"/>
              <a:t>Students must check their online account for award notices – students are responsible for keeping their demographic information updated and tracking their application and award status.</a:t>
            </a:r>
          </a:p>
          <a:p>
            <a:pPr>
              <a:defRPr/>
            </a:pPr>
            <a:r>
              <a:rPr lang="en-US" altLang="en-US" sz="2000" dirty="0"/>
              <a:t>OSFA will post official award eligibility or ineligibility determinations to student online accounts.</a:t>
            </a:r>
          </a:p>
          <a:p>
            <a:pPr>
              <a:defRPr/>
            </a:pPr>
            <a:r>
              <a:rPr lang="en-US" altLang="en-US" sz="2000" dirty="0"/>
              <a:t>Students awarded IB or AICE Diplomas will receive notifications of eligibility determination in early fall after a list of AICE and IB Diploma recipients has been received. These students must have filled out the</a:t>
            </a:r>
            <a:r>
              <a:rPr lang="en-US" altLang="en-US" sz="2000" strike="sngStrike" dirty="0"/>
              <a:t> </a:t>
            </a:r>
            <a:r>
              <a:rPr lang="en-US" altLang="en-US" sz="2000" dirty="0"/>
              <a:t>FFAA no later than August 31 to receive the award.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562866AB-98CD-4A73-8517-383D4FF9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33753050-7152-4D71-AE77-C9B805E6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sz="2600" dirty="0"/>
              <a:t>FAS scholars attending a public institution will receive an award to cover 100% of tuition and specific fees. </a:t>
            </a:r>
          </a:p>
          <a:p>
            <a:pPr>
              <a:defRPr/>
            </a:pPr>
            <a:r>
              <a:rPr lang="en-US" altLang="en-US" sz="2600" dirty="0"/>
              <a:t>FMS scholars attending a public institution will receive an award to cover 75% of tuition and specific fees. </a:t>
            </a:r>
          </a:p>
          <a:p>
            <a:pPr lvl="1">
              <a:defRPr/>
            </a:pPr>
            <a:r>
              <a:rPr lang="en-US" altLang="en-US" sz="2200" dirty="0"/>
              <a:t>FMS students attending a Florida College System institution (28 State/Community Colleges) who enroll in an associate degree program will receive an award to cover 100% of tuition and specific fees.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DC53EFFE-E228-46ED-8D89-80AE755A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 (Continued)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29250AE6-F895-46A0-8DEA-DBEBD6D2A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 sz="2400"/>
              <a:t>FAS and FMS students attending a nonpublic institution will receive a comparable amount as noted in the Private Award Chart accessible through the Bright Futures Student Handbook, Chapter 2, page 4 </a:t>
            </a:r>
            <a:r>
              <a:rPr lang="en-US" altLang="en-US" sz="2400">
                <a:hlinkClick r:id="rId3"/>
              </a:rPr>
              <a:t>https://www.FloridaStudentFinancialAidsg.org/PDF/BFHandbookChapter2.pdf</a:t>
            </a:r>
            <a:endParaRPr lang="en-US" altLang="en-US" sz="2400"/>
          </a:p>
          <a:p>
            <a:r>
              <a:rPr lang="en-US" altLang="en-US" sz="2400"/>
              <a:t>For the GSC and GSV awards, students will receive the specified award amounts established annually by the Florida Legislature in the General Appropriations Act.</a:t>
            </a:r>
          </a:p>
          <a:p>
            <a:r>
              <a:rPr lang="en-US" altLang="en-US" sz="2400"/>
              <a:t>For current year award amounts, visit </a:t>
            </a:r>
            <a:r>
              <a:rPr lang="en-US" altLang="en-US" sz="2400">
                <a:hlinkClick r:id="rId4"/>
              </a:rPr>
              <a:t>https://www.FloridaStudentFinancialAidsg.org/SAPBFMAIN/SAPBFMAIN</a:t>
            </a: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9CF-C36D-4722-BA38-D9932EE6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Florida Financial Aid Application (FFAA)</a:t>
            </a:r>
          </a:p>
        </p:txBody>
      </p:sp>
      <p:sp>
        <p:nvSpPr>
          <p:cNvPr id="73731" name="Text Placeholder 2">
            <a:extLst>
              <a:ext uri="{FF2B5EF4-FFF2-40B4-BE49-F238E27FC236}">
                <a16:creationId xmlns:a16="http://schemas.microsoft.com/office/drawing/2014/main" id="{DCE250B0-43F1-478A-9DED-5E37B8C7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FA7EFC-15C5-4909-84B8-46355D3E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/>
              <a:t>Bright Futures Home Screen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B328CAB7-8305-4562-B100-50137A82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9F05962-49CC-4DF2-9FC1-926B63B2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Dates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E5C8D33-BC4B-4922-A212-A7C7395F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8418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</a:t>
            </a:r>
            <a:r>
              <a:rPr lang="en-US" altLang="en-US" sz="2400" i="1" dirty="0"/>
              <a:t>Florida Financial Aid Application </a:t>
            </a:r>
            <a:r>
              <a:rPr lang="en-US" altLang="en-US" sz="2400" dirty="0"/>
              <a:t>(FFAA) for current high school seniors seeking funding for the 2022-23 academic year is open from October 1, 2022 through August 31, 2023</a:t>
            </a:r>
          </a:p>
          <a:p>
            <a:pPr>
              <a:defRPr/>
            </a:pPr>
            <a:r>
              <a:rPr lang="en-US" altLang="en-US" sz="2400" dirty="0"/>
              <a:t>For Bright Futures eligibility consideration, students must complete the FFAA no later than August 31 after graduation </a:t>
            </a:r>
          </a:p>
          <a:p>
            <a:pPr>
              <a:defRPr/>
            </a:pPr>
            <a:r>
              <a:rPr lang="en-US" altLang="en-US" sz="2400" dirty="0"/>
              <a:t>Students must complete the FFAA no later than April 1 before graduation for:</a:t>
            </a:r>
          </a:p>
          <a:p>
            <a:pPr lvl="1">
              <a:defRPr/>
            </a:pPr>
            <a:r>
              <a:rPr lang="en-US" altLang="en-US" sz="2000" dirty="0"/>
              <a:t>José </a:t>
            </a:r>
            <a:r>
              <a:rPr lang="en-US" altLang="en-US" sz="2000" dirty="0" err="1"/>
              <a:t>Martí</a:t>
            </a:r>
            <a:r>
              <a:rPr lang="en-US" altLang="en-US" sz="2000" dirty="0"/>
              <a:t> Scholarship Challenge Grant (JM)</a:t>
            </a:r>
          </a:p>
          <a:p>
            <a:pPr lvl="1">
              <a:defRPr/>
            </a:pPr>
            <a:r>
              <a:rPr lang="en-US" altLang="en-US" sz="2000" dirty="0"/>
              <a:t>Rosewood Family Scholarship (RFS)</a:t>
            </a:r>
          </a:p>
          <a:p>
            <a:pPr lvl="1">
              <a:defRPr/>
            </a:pPr>
            <a:r>
              <a:rPr lang="en-US" altLang="en-US" sz="2000" dirty="0"/>
              <a:t>Scholarships for Children and Spouses of Deceased of Disabled Veterans (CSDDV)*</a:t>
            </a:r>
          </a:p>
          <a:p>
            <a:pPr lvl="1">
              <a:defRPr/>
            </a:pPr>
            <a:r>
              <a:rPr lang="en-US" altLang="en-US" sz="2000" dirty="0"/>
              <a:t>Florida Farmworker Student Scholarship (FFSS)</a:t>
            </a:r>
          </a:p>
          <a:p>
            <a:pPr lvl="1">
              <a:defRPr/>
            </a:pPr>
            <a:r>
              <a:rPr lang="en-US" altLang="en-US" sz="2000" dirty="0"/>
              <a:t>Randolph Bracy Ocoee Scholarship Program (OCOE)</a:t>
            </a:r>
          </a:p>
          <a:p>
            <a:pPr marL="114300" indent="-114300">
              <a:buFont typeface="Arial" panose="020B0604020202020204" pitchFamily="34" charset="0"/>
              <a:buNone/>
              <a:defRPr/>
            </a:pPr>
            <a:r>
              <a:rPr lang="en-US" altLang="en-US" sz="1200" i="1" dirty="0"/>
              <a:t>*CSDDV applications will be accepted after April 1; however, may not receive priority funding due to being a late applicant</a:t>
            </a:r>
            <a:endParaRPr lang="en-US" altLang="en-US" sz="1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172F5F86-B445-480A-BCAC-0BD65374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Two-Step Process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685C6A3-E0C2-41B4-8943-470F43E9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799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Completing the FFAA is a two-step process: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Create a Student Account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Complete the FFAA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265623A-04F5-4BE6-BC52-9FF00E3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Step 1. Create Student Account</a:t>
            </a:r>
          </a:p>
        </p:txBody>
      </p:sp>
      <p:pic>
        <p:nvPicPr>
          <p:cNvPr id="79875" name="Picture 1">
            <a:extLst>
              <a:ext uri="{FF2B5EF4-FFF2-40B4-BE49-F238E27FC236}">
                <a16:creationId xmlns:a16="http://schemas.microsoft.com/office/drawing/2014/main" id="{B3823ECC-B43C-4201-BA8C-0AEDE74EF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882775"/>
            <a:ext cx="766818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C7570B0C-5E41-465A-B994-9AD1990D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Create Student Account (Continued)</a:t>
            </a:r>
          </a:p>
        </p:txBody>
      </p:sp>
      <p:pic>
        <p:nvPicPr>
          <p:cNvPr id="49156" name="Picture 4" descr="1">
            <a:extLst>
              <a:ext uri="{FF2B5EF4-FFF2-40B4-BE49-F238E27FC236}">
                <a16:creationId xmlns:a16="http://schemas.microsoft.com/office/drawing/2014/main" id="{3BA7ECE8-F2FD-4F94-A2F9-D8034EF5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595438"/>
            <a:ext cx="7127875" cy="4392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98931D57-290F-4BFB-8035-164C5AA1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Twin Profiles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B897924-2711-4CA5-8C56-BE2C19FF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478088"/>
            <a:ext cx="2955925" cy="2251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C9556FCF-1A3C-44AD-98CF-072FD3C6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66788"/>
            <a:ext cx="4171950" cy="3430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52AD6775-877A-43B6-8E39-37B59914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4594" t="81602" r="43417" b="-671"/>
          <a:stretch>
            <a:fillRect/>
          </a:stretch>
        </p:blipFill>
        <p:spPr bwMode="auto">
          <a:xfrm>
            <a:off x="4006850" y="4575175"/>
            <a:ext cx="2789238" cy="949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82B5932A-A379-450B-A500-2F8FBA99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4742" r="7866"/>
          <a:stretch>
            <a:fillRect/>
          </a:stretch>
        </p:blipFill>
        <p:spPr bwMode="auto">
          <a:xfrm>
            <a:off x="6389688" y="5549900"/>
            <a:ext cx="2484437" cy="919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A67299-24EF-4F51-BA76-368154FA33A3}"/>
              </a:ext>
            </a:extLst>
          </p:cNvPr>
          <p:cNvSpPr/>
          <p:nvPr/>
        </p:nvSpPr>
        <p:spPr>
          <a:xfrm>
            <a:off x="4830763" y="3698875"/>
            <a:ext cx="1965325" cy="354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976" name="AutoShape 6">
            <a:extLst>
              <a:ext uri="{FF2B5EF4-FFF2-40B4-BE49-F238E27FC236}">
                <a16:creationId xmlns:a16="http://schemas.microsoft.com/office/drawing/2014/main" id="{C2598D32-6E79-4A11-A652-D7C4CFAA8D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48288" y="4049713"/>
            <a:ext cx="355600" cy="69215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83977" name="AutoShape 7">
            <a:extLst>
              <a:ext uri="{FF2B5EF4-FFF2-40B4-BE49-F238E27FC236}">
                <a16:creationId xmlns:a16="http://schemas.microsoft.com/office/drawing/2014/main" id="{B623FD35-B794-474E-B52B-E26633761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6475" y="4052888"/>
            <a:ext cx="1198563" cy="167957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9331CEE7-A88E-449C-A742-7B5D6807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2325"/>
            <a:ext cx="7886700" cy="793750"/>
          </a:xfrm>
        </p:spPr>
        <p:txBody>
          <a:bodyPr/>
          <a:lstStyle/>
          <a:p>
            <a:r>
              <a:rPr altLang="en-US"/>
              <a:t>Login Credentials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72B909E1-6FE9-41AD-8B46-C91B839D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846263"/>
            <a:ext cx="8083550" cy="38687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0E8C9EAE-058D-4D56-B40C-8D3D1FAF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8363"/>
            <a:ext cx="7886700" cy="793750"/>
          </a:xfrm>
        </p:spPr>
        <p:txBody>
          <a:bodyPr/>
          <a:lstStyle/>
          <a:p>
            <a:r>
              <a:rPr altLang="en-US"/>
              <a:t>Demographic Information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:a16="http://schemas.microsoft.com/office/drawing/2014/main" id="{54F8247F-AB48-447A-AF15-2D18A425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2057400"/>
            <a:ext cx="8164513" cy="4041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D4026D-EC8F-4AE0-83D1-87B544D07079}"/>
              </a:ext>
            </a:extLst>
          </p:cNvPr>
          <p:cNvSpPr/>
          <p:nvPr/>
        </p:nvSpPr>
        <p:spPr>
          <a:xfrm>
            <a:off x="501650" y="2066925"/>
            <a:ext cx="5394325" cy="338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DB9DF19-330D-4F55-8CEE-DA7D612D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5988"/>
            <a:ext cx="7886700" cy="793750"/>
          </a:xfrm>
        </p:spPr>
        <p:txBody>
          <a:bodyPr/>
          <a:lstStyle/>
          <a:p>
            <a:r>
              <a:rPr altLang="en-US"/>
              <a:t>Demographic Information (Continued)</a:t>
            </a:r>
          </a:p>
        </p:txBody>
      </p:sp>
      <p:pic>
        <p:nvPicPr>
          <p:cNvPr id="92163" name="Picture 1" descr="Screen Clipping">
            <a:extLst>
              <a:ext uri="{FF2B5EF4-FFF2-40B4-BE49-F238E27FC236}">
                <a16:creationId xmlns:a16="http://schemas.microsoft.com/office/drawing/2014/main" id="{3854AAB9-EAA3-417C-A62E-90A580AC9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9738"/>
            <a:ext cx="78867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C571264B-3DA0-4F58-B56D-8154E366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0C639113-8F22-4AE6-B6FD-9EA6E08E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876425"/>
            <a:ext cx="8551862" cy="4333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8D460A16-A2BD-4CA5-9125-D5396E8B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1FA238BF-78B2-428C-A213-63633C81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838325"/>
            <a:ext cx="8909050" cy="438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A670BA0-70FB-4670-BA40-07FDA42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55650"/>
            <a:ext cx="7886700" cy="841375"/>
          </a:xfrm>
        </p:spPr>
        <p:txBody>
          <a:bodyPr/>
          <a:lstStyle/>
          <a:p>
            <a:pPr eaLnBrk="1" hangingPunct="1"/>
            <a:r>
              <a:rPr altLang="en-US"/>
              <a:t>State Scholarship and Grant Programs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96CA49-B365-4012-8C30-E5BC421E22DA}"/>
              </a:ext>
            </a:extLst>
          </p:cNvPr>
          <p:cNvSpPr/>
          <p:nvPr/>
        </p:nvSpPr>
        <p:spPr>
          <a:xfrm>
            <a:off x="5921375" y="2789238"/>
            <a:ext cx="1214438" cy="204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E2665E-BD8F-4DEE-9DEF-96CD52BE165C}"/>
              </a:ext>
            </a:extLst>
          </p:cNvPr>
          <p:cNvSpPr/>
          <p:nvPr/>
        </p:nvSpPr>
        <p:spPr>
          <a:xfrm>
            <a:off x="6513513" y="5770563"/>
            <a:ext cx="869950" cy="150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37EF0DD1-112D-4621-ACD2-82CE61922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" y="1597025"/>
            <a:ext cx="7886699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E06FA43-B122-47A9-B69D-EBE8ED70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E1A41CB-7F9C-4F17-ADEB-2E326218F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44638"/>
            <a:ext cx="7264400" cy="45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7930D-C2E9-4BD3-8272-8EDB7B1C9C7C}"/>
              </a:ext>
            </a:extLst>
          </p:cNvPr>
          <p:cNvSpPr txBox="1"/>
          <p:nvPr/>
        </p:nvSpPr>
        <p:spPr>
          <a:xfrm>
            <a:off x="7864475" y="4064000"/>
            <a:ext cx="1279525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Questions requiring a response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5061E5F-68C6-402C-810F-C3CD712F83F4}"/>
              </a:ext>
            </a:extLst>
          </p:cNvPr>
          <p:cNvSpPr/>
          <p:nvPr/>
        </p:nvSpPr>
        <p:spPr>
          <a:xfrm>
            <a:off x="6718300" y="3149600"/>
            <a:ext cx="1041400" cy="29606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7EA3B66-FD46-43BC-BC63-AF925634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670DDBB8-79FD-4F99-965C-ACB06A41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312988"/>
            <a:ext cx="8458200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69EBAB8E-5E47-4276-98E0-3D060BB3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José Martí Scholarship Challenge Grant</a:t>
            </a:r>
          </a:p>
        </p:txBody>
      </p:sp>
      <p:pic>
        <p:nvPicPr>
          <p:cNvPr id="102403" name="Picture 1">
            <a:extLst>
              <a:ext uri="{FF2B5EF4-FFF2-40B4-BE49-F238E27FC236}">
                <a16:creationId xmlns:a16="http://schemas.microsoft.com/office/drawing/2014/main" id="{15A0630F-2A6C-4991-87D7-C7011FA6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19275"/>
            <a:ext cx="8763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1CE6A7A-AC1D-4F21-9BC4-C5A0A2AA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0088"/>
            <a:ext cx="7886700" cy="793750"/>
          </a:xfrm>
        </p:spPr>
        <p:txBody>
          <a:bodyPr/>
          <a:lstStyle/>
          <a:p>
            <a:r>
              <a:rPr altLang="en-US"/>
              <a:t>Rosewood Family Scholarship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6F8195C6-D4A1-4E09-A673-28960C66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655763"/>
            <a:ext cx="8350250" cy="46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2AE2BAC0-02EB-4E37-AB7E-5DDBAF73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Florida Farmworker Student Scholarship</a:t>
            </a:r>
          </a:p>
        </p:txBody>
      </p:sp>
      <p:pic>
        <p:nvPicPr>
          <p:cNvPr id="106499" name="Picture 1">
            <a:extLst>
              <a:ext uri="{FF2B5EF4-FFF2-40B4-BE49-F238E27FC236}">
                <a16:creationId xmlns:a16="http://schemas.microsoft.com/office/drawing/2014/main" id="{A4AFC4D0-2660-4369-B09D-6474EC096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52513"/>
            <a:ext cx="8648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1D49284B-6BCA-4C4F-A6A4-08AD449F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Submit/Acknowledgement</a:t>
            </a:r>
          </a:p>
        </p:txBody>
      </p:sp>
      <p:pic>
        <p:nvPicPr>
          <p:cNvPr id="76802" name="Picture 2" descr="Results">
            <a:extLst>
              <a:ext uri="{FF2B5EF4-FFF2-40B4-BE49-F238E27FC236}">
                <a16:creationId xmlns:a16="http://schemas.microsoft.com/office/drawing/2014/main" id="{807DF0C2-5441-41F5-8E73-3878C65E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2000250"/>
            <a:ext cx="8356600" cy="359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FA4D7583-04B2-4CA3-A7C9-108123F2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Successful Submission</a:t>
            </a:r>
          </a:p>
        </p:txBody>
      </p:sp>
      <p:pic>
        <p:nvPicPr>
          <p:cNvPr id="110595" name="Picture 1" descr="Screen Clipping">
            <a:extLst>
              <a:ext uri="{FF2B5EF4-FFF2-40B4-BE49-F238E27FC236}">
                <a16:creationId xmlns:a16="http://schemas.microsoft.com/office/drawing/2014/main" id="{CB52102E-FDDD-4B37-B011-E52A9838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60550"/>
            <a:ext cx="815975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2" descr="Screen Clipping">
            <a:extLst>
              <a:ext uri="{FF2B5EF4-FFF2-40B4-BE49-F238E27FC236}">
                <a16:creationId xmlns:a16="http://schemas.microsoft.com/office/drawing/2014/main" id="{48606D5B-5DF2-49A3-86B5-8F69E549B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305050"/>
            <a:ext cx="289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4906AF95-F42B-45AB-88A6-DCFBF9CF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388"/>
            <a:ext cx="7886700" cy="793750"/>
          </a:xfrm>
        </p:spPr>
        <p:txBody>
          <a:bodyPr/>
          <a:lstStyle/>
          <a:p>
            <a:r>
              <a:rPr altLang="en-US"/>
              <a:t>Results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609B4074-A3D1-484B-A0F3-EFD2258E0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354138"/>
            <a:ext cx="8201025" cy="487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7E7E8951-A455-471A-A4FD-DC5682B6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For More Information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01BD28E-546A-4715-BF85-563F0CC6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Visit </a:t>
            </a:r>
            <a:r>
              <a:rPr lang="en-US" altLang="en-US" dirty="0">
                <a:hlinkClick r:id="rId3"/>
              </a:rPr>
              <a:t>www.FloridaStudentFinancialAidsg.org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Contact Customer Service at 888-827-2004</a:t>
            </a:r>
          </a:p>
          <a:p>
            <a:pPr>
              <a:defRPr/>
            </a:pPr>
            <a:r>
              <a:rPr lang="en-US" altLang="en-US" dirty="0"/>
              <a:t>Email </a:t>
            </a:r>
            <a:r>
              <a:rPr lang="en-US" altLang="en-US" dirty="0">
                <a:hlinkClick r:id="rId4"/>
              </a:rPr>
              <a:t>OSFA@fldoe.org</a:t>
            </a:r>
            <a:r>
              <a:rPr lang="en-US" alt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5"/>
              </a:rPr>
              <a:t>www.FloridaStudentFinancailAid.org/FASTER/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6"/>
              </a:rPr>
              <a:t>FSTR@fldoe.org</a:t>
            </a: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Pedro Hernandez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Outreach Director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850-245-1821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hlinkClick r:id="rId7"/>
              </a:rPr>
              <a:t>Pedro.Hernandez@fldoe.org</a:t>
            </a:r>
            <a:r>
              <a:rPr lang="en-US" alt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ubtitle 1">
            <a:extLst>
              <a:ext uri="{FF2B5EF4-FFF2-40B4-BE49-F238E27FC236}">
                <a16:creationId xmlns:a16="http://schemas.microsoft.com/office/drawing/2014/main" id="{8CFF4D88-2649-440E-8EB9-0D4EA059F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27638"/>
            <a:ext cx="6858000" cy="3873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B24E4C-0AAB-4783-9DF4-F40129CD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811213"/>
            <a:ext cx="7886700" cy="793750"/>
          </a:xfrm>
        </p:spPr>
        <p:txBody>
          <a:bodyPr/>
          <a:lstStyle/>
          <a:p>
            <a:pPr eaLnBrk="1" hangingPunct="1"/>
            <a:r>
              <a:rPr altLang="en-US"/>
              <a:t>Florida Bright Futures Scholarship Program </a:t>
            </a:r>
          </a:p>
        </p:txBody>
      </p:sp>
      <p:pic>
        <p:nvPicPr>
          <p:cNvPr id="24579" name="Picture 1" descr="Screen Clipping">
            <a:extLst>
              <a:ext uri="{FF2B5EF4-FFF2-40B4-BE49-F238E27FC236}">
                <a16:creationId xmlns:a16="http://schemas.microsoft.com/office/drawing/2014/main" id="{A1524403-1CEB-43AC-82B7-A9C7B02B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543050"/>
            <a:ext cx="7977187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E2FEB13-5322-4019-A9E9-C50462A75FF4}"/>
              </a:ext>
            </a:extLst>
          </p:cNvPr>
          <p:cNvSpPr/>
          <p:nvPr/>
        </p:nvSpPr>
        <p:spPr>
          <a:xfrm>
            <a:off x="279400" y="3178175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CC32144-5C33-4744-8731-6FB909062439}"/>
              </a:ext>
            </a:extLst>
          </p:cNvPr>
          <p:cNvSpPr/>
          <p:nvPr/>
        </p:nvSpPr>
        <p:spPr>
          <a:xfrm>
            <a:off x="952500" y="4421188"/>
            <a:ext cx="854075" cy="447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832E11F-7C7F-49AA-BDB8-45163A6CED12}"/>
              </a:ext>
            </a:extLst>
          </p:cNvPr>
          <p:cNvSpPr/>
          <p:nvPr/>
        </p:nvSpPr>
        <p:spPr>
          <a:xfrm>
            <a:off x="4019550" y="4419600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9E8BA9B-3DF1-47D8-A46A-21831261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06663"/>
            <a:ext cx="7013575" cy="1438275"/>
          </a:xfrm>
        </p:spPr>
        <p:txBody>
          <a:bodyPr/>
          <a:lstStyle/>
          <a:p>
            <a:r>
              <a:rPr altLang="en-US"/>
              <a:t>Bright Futures </a:t>
            </a:r>
            <a:br>
              <a:rPr altLang="en-US"/>
            </a:br>
            <a:r>
              <a:rPr altLang="en-US"/>
              <a:t>Initial Eligibility Requirements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08401102-FC55-48B1-9E3A-42F6EF8F2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5D6A00D-03C7-4186-802E-2340A157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E022C59-55D2-42E8-8066-CB310384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Be a Florida resident and a U. S. citizen or eligible noncitizen, as determined by the student’s postsecondary institution</a:t>
            </a:r>
          </a:p>
          <a:p>
            <a:r>
              <a:rPr lang="en-US" altLang="en-US"/>
              <a:t>Complete the Florida Financial Aid Application (FFAA) during senior year of high school beginning October 1, but no later than August 31 after high school graduation</a:t>
            </a:r>
          </a:p>
          <a:p>
            <a:r>
              <a:rPr lang="en-US" altLang="en-US"/>
              <a:t>Earn a standard Florida high school diploma, or its equivalent, from a Florida public high school or a registered private high school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576EF22-46E6-4BCF-BB3C-84635304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 (Continued)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52F1260-DC80-49BF-BDAC-51FD8CDB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Not have been found guilty of, or pled </a:t>
            </a:r>
            <a:r>
              <a:rPr lang="en-US" altLang="en-US" i="1"/>
              <a:t>nolo contendere</a:t>
            </a:r>
            <a:r>
              <a:rPr lang="en-US" altLang="en-US"/>
              <a:t> to, a felony charge</a:t>
            </a:r>
          </a:p>
          <a:p>
            <a:r>
              <a:rPr lang="en-US" altLang="en-US"/>
              <a:t>Be accepted by and enroll as a degree- or certificate-seeking student at an eligible Florida public or independent postsecondary institution within five years of high school graduation</a:t>
            </a:r>
          </a:p>
          <a:p>
            <a:r>
              <a:rPr lang="en-US" altLang="en-US"/>
              <a:t>Enroll in at least six non-remedial semester hours (or the equivalent in quarter or clock hours) per term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8A50936-9510-4C31-9251-27965A49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Bright Futures Scholarship Program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24F2-9A00-4411-993A-497F1669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may receive funding for ONE of the award levels: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Academic Scholars Award (FAS)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Medallion Scholars Award (FMS)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CAPE Scholars (GSC)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Vocational Scholars (GSV)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ivisions xmlns="b39947bb-1611-46e0-ab1b-0b5244e0941d" xsi:nil="true"/>
    <_ip_UnifiedCompliancePolicyProperties xmlns="http://schemas.microsoft.com/sharepoint/v3" xsi:nil="true"/>
    <lcf76f155ced4ddcb4097134ff3c332f xmlns="677f4d5e-957f-4bcf-bfe9-0e891f89af5f">
      <Terms xmlns="http://schemas.microsoft.com/office/infopath/2007/PartnerControls"/>
    </lcf76f155ced4ddcb4097134ff3c332f>
    <TaxCatchAll xmlns="636770ca-c14e-45ed-bb5e-5a292064bc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7A8AB0D99F448F1C04CDB0D49ADC" ma:contentTypeVersion="20" ma:contentTypeDescription="Create a new document." ma:contentTypeScope="" ma:versionID="a366c4b1292a14b8031adacd42842e4e">
  <xsd:schema xmlns:xsd="http://www.w3.org/2001/XMLSchema" xmlns:xs="http://www.w3.org/2001/XMLSchema" xmlns:p="http://schemas.microsoft.com/office/2006/metadata/properties" xmlns:ns1="http://schemas.microsoft.com/sharepoint/v3" xmlns:ns2="b39947bb-1611-46e0-ab1b-0b5244e0941d" xmlns:ns3="677f4d5e-957f-4bcf-bfe9-0e891f89af5f" xmlns:ns4="636770ca-c14e-45ed-bb5e-5a292064bc81" targetNamespace="http://schemas.microsoft.com/office/2006/metadata/properties" ma:root="true" ma:fieldsID="eb06cbf093705c036be9c9a4efe45730" ns1:_="" ns2:_="" ns3:_="" ns4:_="">
    <xsd:import namespace="http://schemas.microsoft.com/sharepoint/v3"/>
    <xsd:import namespace="b39947bb-1611-46e0-ab1b-0b5244e0941d"/>
    <xsd:import namespace="677f4d5e-957f-4bcf-bfe9-0e891f89af5f"/>
    <xsd:import namespace="636770ca-c14e-45ed-bb5e-5a292064bc81"/>
    <xsd:element name="properties">
      <xsd:complexType>
        <xsd:sequence>
          <xsd:element name="documentManagement">
            <xsd:complexType>
              <xsd:all>
                <xsd:element ref="ns2:Division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947bb-1611-46e0-ab1b-0b5244e0941d" elementFormDefault="qualified">
    <xsd:import namespace="http://schemas.microsoft.com/office/2006/documentManagement/types"/>
    <xsd:import namespace="http://schemas.microsoft.com/office/infopath/2007/PartnerControls"/>
    <xsd:element name="Divisions" ma:index="8" nillable="true" ma:displayName="Division" ma:list="{3fceb107-0b1e-492a-a115-adf4cb8126b9}" ma:internalName="Divisions" ma:readOnly="false" ma:showField="LinkTitleNoMenu" ma:web="b39947bb-1611-46e0-ab1b-0b5244e0941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4d5e-957f-4bcf-bfe9-0e891f89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95cd2bc-5de8-4524-ad36-9f676da3af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70ca-c14e-45ed-bb5e-5a292064b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ffacddc-344c-440d-8956-569a27b4e288}" ma:internalName="TaxCatchAll" ma:showField="CatchAllData" ma:web="636770ca-c14e-45ed-bb5e-5a292064b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E6D6F-CF84-4837-A77A-1B9A9B6F6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594DF-5211-4AA3-91FC-EA802B254A3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39947bb-1611-46e0-ab1b-0b5244e0941d"/>
    <ds:schemaRef ds:uri="677f4d5e-957f-4bcf-bfe9-0e891f89af5f"/>
    <ds:schemaRef ds:uri="636770ca-c14e-45ed-bb5e-5a292064bc81"/>
  </ds:schemaRefs>
</ds:datastoreItem>
</file>

<file path=customXml/itemProps3.xml><?xml version="1.0" encoding="utf-8"?>
<ds:datastoreItem xmlns:ds="http://schemas.openxmlformats.org/officeDocument/2006/customXml" ds:itemID="{3EE8AACF-4946-4E53-96B1-E569A613E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9947bb-1611-46e0-ab1b-0b5244e0941d"/>
    <ds:schemaRef ds:uri="677f4d5e-957f-4bcf-bfe9-0e891f89af5f"/>
    <ds:schemaRef ds:uri="636770ca-c14e-45ed-bb5e-5a292064b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1741</Words>
  <Application>Microsoft Office PowerPoint</Application>
  <PresentationFormat>On-screen Show (4:3)</PresentationFormat>
  <Paragraphs>206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Florida Bright Futures  Scholarship Program Initial Eligibility</vt:lpstr>
      <vt:lpstr>Agenda</vt:lpstr>
      <vt:lpstr>Bright Futures Home Screen</vt:lpstr>
      <vt:lpstr>State Scholarship and Grant Programs </vt:lpstr>
      <vt:lpstr>Florida Bright Futures Scholarship Program </vt:lpstr>
      <vt:lpstr>Bright Futures  Initial Eligibility Requirements</vt:lpstr>
      <vt:lpstr>General Requirements</vt:lpstr>
      <vt:lpstr>General Requirements (Continued)</vt:lpstr>
      <vt:lpstr>Bright Futures Scholarship Program Awards</vt:lpstr>
      <vt:lpstr>Florida Academic Scholars (FAS) and  Florida Medallion Scholars (FMS)  Award Requirements</vt:lpstr>
      <vt:lpstr>Student Report Cards</vt:lpstr>
      <vt:lpstr>Grade Point Average</vt:lpstr>
      <vt:lpstr>College Entrance Exams (ACT/SAT)</vt:lpstr>
      <vt:lpstr>College Entrance Exams (ACT/SAT)</vt:lpstr>
      <vt:lpstr>Volunteer Service/Work Hours</vt:lpstr>
      <vt:lpstr>Other Ways to Qualify</vt:lpstr>
      <vt:lpstr>Gold Seal CAPE Scholars (GSC) Award Requirements</vt:lpstr>
      <vt:lpstr>Gold Seal CAPE Scholars (GSC)</vt:lpstr>
      <vt:lpstr>Gold Seal Vocational Scholars (GSV)  Award Requirements</vt:lpstr>
      <vt:lpstr>Gold Seal Vocational Scholars (GSV)  Award Requirements (Continued)</vt:lpstr>
      <vt:lpstr>Gold Seal Vocational Scholars (GSV)</vt:lpstr>
      <vt:lpstr>Bright Futures Evaluation Process and  Award Notification</vt:lpstr>
      <vt:lpstr>Evaluation Periods</vt:lpstr>
      <vt:lpstr>Early Evaluation</vt:lpstr>
      <vt:lpstr>Final Evaluation</vt:lpstr>
      <vt:lpstr>Eligibility Notifications</vt:lpstr>
      <vt:lpstr>Award Amounts</vt:lpstr>
      <vt:lpstr>Award Amounts (Continued)</vt:lpstr>
      <vt:lpstr>Florida Financial Aid Application (FFAA)</vt:lpstr>
      <vt:lpstr>Application Dates</vt:lpstr>
      <vt:lpstr>Application Two-Step Process </vt:lpstr>
      <vt:lpstr>Step 1. Create Student Account</vt:lpstr>
      <vt:lpstr>Create Student Account (Continued)</vt:lpstr>
      <vt:lpstr>Twin Profiles</vt:lpstr>
      <vt:lpstr>Login Credentials</vt:lpstr>
      <vt:lpstr>Demographic Information</vt:lpstr>
      <vt:lpstr>Demographic Information (Continued)</vt:lpstr>
      <vt:lpstr>Academic Background</vt:lpstr>
      <vt:lpstr>Academic Background</vt:lpstr>
      <vt:lpstr>Scholarships for Children and Spouses of Deceased or Disabled Veterans (CSDDV) </vt:lpstr>
      <vt:lpstr>Scholarships for Children and Spouses of Deceased or Disabled Veterans (CSDDV) </vt:lpstr>
      <vt:lpstr>José Martí Scholarship Challenge Grant</vt:lpstr>
      <vt:lpstr>Rosewood Family Scholarship</vt:lpstr>
      <vt:lpstr>Florida Farmworker Student Scholarship</vt:lpstr>
      <vt:lpstr>Submit/Acknowledgement</vt:lpstr>
      <vt:lpstr>Successful Submission</vt:lpstr>
      <vt:lpstr>Results</vt:lpstr>
      <vt:lpstr>For 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Hernandez, Pedro</cp:lastModifiedBy>
  <cp:revision>200</cp:revision>
  <cp:lastPrinted>2019-10-09T14:22:09Z</cp:lastPrinted>
  <dcterms:created xsi:type="dcterms:W3CDTF">2014-05-08T13:36:48Z</dcterms:created>
  <dcterms:modified xsi:type="dcterms:W3CDTF">2022-08-25T19:29:01Z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0x01010095177A8AB0D99F448F1C04CDB0D49ADC</vt:lpwstr>
  </property>
</Properties>
</file>